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7" r:id="rId4"/>
    <p:sldId id="271" r:id="rId5"/>
    <p:sldId id="262" r:id="rId6"/>
    <p:sldId id="264" r:id="rId7"/>
    <p:sldId id="265" r:id="rId8"/>
    <p:sldId id="275" r:id="rId9"/>
    <p:sldId id="266" r:id="rId10"/>
    <p:sldId id="272" r:id="rId11"/>
    <p:sldId id="270" r:id="rId12"/>
    <p:sldId id="269" r:id="rId13"/>
    <p:sldId id="267" r:id="rId14"/>
    <p:sldId id="268" r:id="rId15"/>
    <p:sldId id="273" r:id="rId16"/>
    <p:sldId id="274" r:id="rId1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3" d="100"/>
          <a:sy n="93" d="100"/>
        </p:scale>
        <p:origin x="127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FD229-A53D-4362-ACCC-F2DF91E09B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ítulo 2">
            <a:extLst>
              <a:ext uri="{FF2B5EF4-FFF2-40B4-BE49-F238E27FC236}">
                <a16:creationId xmlns:a16="http://schemas.microsoft.com/office/drawing/2014/main" id="{1D6A0004-DFD8-43B1-ABBE-8A78EFDBC3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Espaço Reservado para Data 3">
            <a:extLst>
              <a:ext uri="{FF2B5EF4-FFF2-40B4-BE49-F238E27FC236}">
                <a16:creationId xmlns:a16="http://schemas.microsoft.com/office/drawing/2014/main" id="{DE54A0DD-F53B-4F05-9886-191839D4BE46}"/>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E1DDA90B-9E34-43EF-934C-802FA19BE47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F841817-6F93-478D-8380-EDB163B9FDA0}"/>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154450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DE143C-7013-4C2B-8425-6060F2B9EADD}"/>
              </a:ext>
            </a:extLst>
          </p:cNvPr>
          <p:cNvSpPr>
            <a:spLocks noGrp="1"/>
          </p:cNvSpPr>
          <p:nvPr>
            <p:ph type="title"/>
          </p:nvPr>
        </p:nvSpPr>
        <p:spPr/>
        <p:txBody>
          <a:bodyPr/>
          <a:lstStyle/>
          <a:p>
            <a:r>
              <a:rPr lang="en-US"/>
              <a:t>Click to edit Master title style</a:t>
            </a:r>
            <a:endParaRPr lang="pt-BR"/>
          </a:p>
        </p:txBody>
      </p:sp>
      <p:sp>
        <p:nvSpPr>
          <p:cNvPr id="3" name="Espaço Reservado para Texto Vertical 2">
            <a:extLst>
              <a:ext uri="{FF2B5EF4-FFF2-40B4-BE49-F238E27FC236}">
                <a16:creationId xmlns:a16="http://schemas.microsoft.com/office/drawing/2014/main" id="{E6782321-C36B-4A31-B11D-16BB990324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a:extLst>
              <a:ext uri="{FF2B5EF4-FFF2-40B4-BE49-F238E27FC236}">
                <a16:creationId xmlns:a16="http://schemas.microsoft.com/office/drawing/2014/main" id="{FBF2EC52-FE0F-4407-BB1D-B43B45C8AF40}"/>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B0F99893-B623-4ED9-A549-DE5883E23D9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E2010F6-F532-4E3A-A7AB-F15A1DA81F7A}"/>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295969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0C5B57-07DD-4C92-93C8-F6924D05B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Espaço Reservado para Texto Vertical 2">
            <a:extLst>
              <a:ext uri="{FF2B5EF4-FFF2-40B4-BE49-F238E27FC236}">
                <a16:creationId xmlns:a16="http://schemas.microsoft.com/office/drawing/2014/main" id="{0C5DC119-12DC-4621-9697-AE11FB1B7D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a:extLst>
              <a:ext uri="{FF2B5EF4-FFF2-40B4-BE49-F238E27FC236}">
                <a16:creationId xmlns:a16="http://schemas.microsoft.com/office/drawing/2014/main" id="{B221B627-4BE9-4B93-BD72-6D4B5293DC25}"/>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3F31A23E-E50F-4AD3-B8FE-AED9F4BF152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63BC921-9C9D-49C5-B586-D543F9E43BCF}"/>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1896348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E00D6F-8C2A-444D-81CA-30E4BC0D703E}"/>
              </a:ext>
            </a:extLst>
          </p:cNvPr>
          <p:cNvSpPr>
            <a:spLocks noGrp="1"/>
          </p:cNvSpPr>
          <p:nvPr>
            <p:ph type="title"/>
          </p:nvPr>
        </p:nvSpPr>
        <p:spPr/>
        <p:txBody>
          <a:bodyPr/>
          <a:lstStyle/>
          <a:p>
            <a:r>
              <a:rPr lang="en-US"/>
              <a:t>Click to edit Master title style</a:t>
            </a:r>
            <a:endParaRPr lang="pt-BR"/>
          </a:p>
        </p:txBody>
      </p:sp>
      <p:sp>
        <p:nvSpPr>
          <p:cNvPr id="3" name="Espaço Reservado para Conteúdo 2">
            <a:extLst>
              <a:ext uri="{FF2B5EF4-FFF2-40B4-BE49-F238E27FC236}">
                <a16:creationId xmlns:a16="http://schemas.microsoft.com/office/drawing/2014/main" id="{82F0CA67-81C3-4FA1-A241-298B927380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a:extLst>
              <a:ext uri="{FF2B5EF4-FFF2-40B4-BE49-F238E27FC236}">
                <a16:creationId xmlns:a16="http://schemas.microsoft.com/office/drawing/2014/main" id="{804D9164-75CC-4F31-89D5-010F45C276C2}"/>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D274CC0C-6628-4814-9B71-50AD0362667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81A7629-72EC-45CF-805B-9667FF5FC107}"/>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52061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50533-C4B1-43FC-BB9D-2D24DB1493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Espaço Reservado para Texto 2">
            <a:extLst>
              <a:ext uri="{FF2B5EF4-FFF2-40B4-BE49-F238E27FC236}">
                <a16:creationId xmlns:a16="http://schemas.microsoft.com/office/drawing/2014/main" id="{001E880C-20AB-4B77-A949-F25AC13884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Espaço Reservado para Data 3">
            <a:extLst>
              <a:ext uri="{FF2B5EF4-FFF2-40B4-BE49-F238E27FC236}">
                <a16:creationId xmlns:a16="http://schemas.microsoft.com/office/drawing/2014/main" id="{FCF10BAB-BB45-4F07-8B1B-59456FE33ECC}"/>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8DB25B30-05C9-4B28-8708-B6458C73DEA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CB4C0BC-A91E-4EBB-AA31-8D8ECCA368FE}"/>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2631616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1533D8-E093-46C8-A202-0DB5B447EBBB}"/>
              </a:ext>
            </a:extLst>
          </p:cNvPr>
          <p:cNvSpPr>
            <a:spLocks noGrp="1"/>
          </p:cNvSpPr>
          <p:nvPr>
            <p:ph type="title"/>
          </p:nvPr>
        </p:nvSpPr>
        <p:spPr/>
        <p:txBody>
          <a:bodyPr/>
          <a:lstStyle/>
          <a:p>
            <a:r>
              <a:rPr lang="en-US"/>
              <a:t>Click to edit Master title style</a:t>
            </a:r>
            <a:endParaRPr lang="pt-BR"/>
          </a:p>
        </p:txBody>
      </p:sp>
      <p:sp>
        <p:nvSpPr>
          <p:cNvPr id="3" name="Espaço Reservado para Conteúdo 2">
            <a:extLst>
              <a:ext uri="{FF2B5EF4-FFF2-40B4-BE49-F238E27FC236}">
                <a16:creationId xmlns:a16="http://schemas.microsoft.com/office/drawing/2014/main" id="{EBC99714-3CAB-4BFD-BD44-9FFD319CF9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Conteúdo 3">
            <a:extLst>
              <a:ext uri="{FF2B5EF4-FFF2-40B4-BE49-F238E27FC236}">
                <a16:creationId xmlns:a16="http://schemas.microsoft.com/office/drawing/2014/main" id="{CC81DF31-B39A-447E-B04E-7FBD8811C4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Data 4">
            <a:extLst>
              <a:ext uri="{FF2B5EF4-FFF2-40B4-BE49-F238E27FC236}">
                <a16:creationId xmlns:a16="http://schemas.microsoft.com/office/drawing/2014/main" id="{548DB68B-818F-473D-AD7C-1D9F5FFEB02E}"/>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6" name="Espaço Reservado para Rodapé 5">
            <a:extLst>
              <a:ext uri="{FF2B5EF4-FFF2-40B4-BE49-F238E27FC236}">
                <a16:creationId xmlns:a16="http://schemas.microsoft.com/office/drawing/2014/main" id="{FB12B946-F994-42B3-A80D-11A56FC5CC3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4E6F7D1-D8D8-4A45-A785-22E80049235B}"/>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3319937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1188D3-E062-4CC2-BFE9-FE1255FD31DF}"/>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Espaço Reservado para Texto 2">
            <a:extLst>
              <a:ext uri="{FF2B5EF4-FFF2-40B4-BE49-F238E27FC236}">
                <a16:creationId xmlns:a16="http://schemas.microsoft.com/office/drawing/2014/main" id="{8040F79D-2DEB-43D0-B829-6C7E3EE48E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Espaço Reservado para Conteúdo 3">
            <a:extLst>
              <a:ext uri="{FF2B5EF4-FFF2-40B4-BE49-F238E27FC236}">
                <a16:creationId xmlns:a16="http://schemas.microsoft.com/office/drawing/2014/main" id="{45968DDE-F36A-456B-9F28-47110BFD76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Espaço Reservado para Texto 4">
            <a:extLst>
              <a:ext uri="{FF2B5EF4-FFF2-40B4-BE49-F238E27FC236}">
                <a16:creationId xmlns:a16="http://schemas.microsoft.com/office/drawing/2014/main" id="{0CC3C7CC-AFC3-4705-9A57-5D24CD6229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Espaço Reservado para Conteúdo 5">
            <a:extLst>
              <a:ext uri="{FF2B5EF4-FFF2-40B4-BE49-F238E27FC236}">
                <a16:creationId xmlns:a16="http://schemas.microsoft.com/office/drawing/2014/main" id="{81320216-8FEA-4C9D-A80B-5791E5E528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Espaço Reservado para Data 6">
            <a:extLst>
              <a:ext uri="{FF2B5EF4-FFF2-40B4-BE49-F238E27FC236}">
                <a16:creationId xmlns:a16="http://schemas.microsoft.com/office/drawing/2014/main" id="{984FA2F5-5AB9-453D-BC2B-33010F0BA661}"/>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8" name="Espaço Reservado para Rodapé 7">
            <a:extLst>
              <a:ext uri="{FF2B5EF4-FFF2-40B4-BE49-F238E27FC236}">
                <a16:creationId xmlns:a16="http://schemas.microsoft.com/office/drawing/2014/main" id="{887BB166-BD41-4CFC-8B4C-FB9A254D9E0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6555ED1-04E9-4257-A558-5A21572D4EFB}"/>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3286620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9785C-7804-4BF3-853A-1FA9DC557595}"/>
              </a:ext>
            </a:extLst>
          </p:cNvPr>
          <p:cNvSpPr>
            <a:spLocks noGrp="1"/>
          </p:cNvSpPr>
          <p:nvPr>
            <p:ph type="title"/>
          </p:nvPr>
        </p:nvSpPr>
        <p:spPr/>
        <p:txBody>
          <a:bodyPr/>
          <a:lstStyle/>
          <a:p>
            <a:r>
              <a:rPr lang="en-US"/>
              <a:t>Click to edit Master title style</a:t>
            </a:r>
            <a:endParaRPr lang="pt-BR"/>
          </a:p>
        </p:txBody>
      </p:sp>
      <p:sp>
        <p:nvSpPr>
          <p:cNvPr id="3" name="Espaço Reservado para Data 2">
            <a:extLst>
              <a:ext uri="{FF2B5EF4-FFF2-40B4-BE49-F238E27FC236}">
                <a16:creationId xmlns:a16="http://schemas.microsoft.com/office/drawing/2014/main" id="{3F5136E3-FAB4-4913-AE89-D4076BD29B24}"/>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4" name="Espaço Reservado para Rodapé 3">
            <a:extLst>
              <a:ext uri="{FF2B5EF4-FFF2-40B4-BE49-F238E27FC236}">
                <a16:creationId xmlns:a16="http://schemas.microsoft.com/office/drawing/2014/main" id="{DE7D9B33-DD61-49FB-BFE3-9FD3F4439D7C}"/>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86E88D8-6D72-4D66-BAA4-5323C32A7E64}"/>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179555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B74EF7E-1F98-4304-82A9-ABB6D21C644E}"/>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3" name="Espaço Reservado para Rodapé 2">
            <a:extLst>
              <a:ext uri="{FF2B5EF4-FFF2-40B4-BE49-F238E27FC236}">
                <a16:creationId xmlns:a16="http://schemas.microsoft.com/office/drawing/2014/main" id="{D0F7530A-C035-4D39-A524-A876F664FFE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EF891BB7-71D8-434F-BEB2-09B84E5C00A7}"/>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1257884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5EBFB-F38E-485F-938C-ED3B1AC384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Espaço Reservado para Conteúdo 2">
            <a:extLst>
              <a:ext uri="{FF2B5EF4-FFF2-40B4-BE49-F238E27FC236}">
                <a16:creationId xmlns:a16="http://schemas.microsoft.com/office/drawing/2014/main" id="{4EB4E1B8-DF8C-48BB-A82F-C8394173DB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Texto 3">
            <a:extLst>
              <a:ext uri="{FF2B5EF4-FFF2-40B4-BE49-F238E27FC236}">
                <a16:creationId xmlns:a16="http://schemas.microsoft.com/office/drawing/2014/main" id="{0104FF19-41D7-49DE-8DE8-69CF418610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Espaço Reservado para Data 4">
            <a:extLst>
              <a:ext uri="{FF2B5EF4-FFF2-40B4-BE49-F238E27FC236}">
                <a16:creationId xmlns:a16="http://schemas.microsoft.com/office/drawing/2014/main" id="{726A37E3-8691-4D73-A47B-C8DB63811948}"/>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6" name="Espaço Reservado para Rodapé 5">
            <a:extLst>
              <a:ext uri="{FF2B5EF4-FFF2-40B4-BE49-F238E27FC236}">
                <a16:creationId xmlns:a16="http://schemas.microsoft.com/office/drawing/2014/main" id="{C0130304-49D6-416E-A0A3-AB898A1E5E1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9107D2C-3469-4E5F-8570-AEAA28BE770E}"/>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3696899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55BAC-A807-417E-91E8-A728A562D1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Espaço Reservado para Imagem 2">
            <a:extLst>
              <a:ext uri="{FF2B5EF4-FFF2-40B4-BE49-F238E27FC236}">
                <a16:creationId xmlns:a16="http://schemas.microsoft.com/office/drawing/2014/main" id="{83E5A9EF-E0BA-4D9D-BA18-3B5E53C4C3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pt-BR"/>
          </a:p>
        </p:txBody>
      </p:sp>
      <p:sp>
        <p:nvSpPr>
          <p:cNvPr id="4" name="Espaço Reservado para Texto 3">
            <a:extLst>
              <a:ext uri="{FF2B5EF4-FFF2-40B4-BE49-F238E27FC236}">
                <a16:creationId xmlns:a16="http://schemas.microsoft.com/office/drawing/2014/main" id="{14D6E5A5-8C28-4649-ADF5-A3646548C2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Espaço Reservado para Data 4">
            <a:extLst>
              <a:ext uri="{FF2B5EF4-FFF2-40B4-BE49-F238E27FC236}">
                <a16:creationId xmlns:a16="http://schemas.microsoft.com/office/drawing/2014/main" id="{B5663282-C10A-4A33-B30A-81276B83E00F}"/>
              </a:ext>
            </a:extLst>
          </p:cNvPr>
          <p:cNvSpPr>
            <a:spLocks noGrp="1"/>
          </p:cNvSpPr>
          <p:nvPr>
            <p:ph type="dt" sz="half" idx="10"/>
          </p:nvPr>
        </p:nvSpPr>
        <p:spPr/>
        <p:txBody>
          <a:bodyPr/>
          <a:lstStyle/>
          <a:p>
            <a:fld id="{5F5DC68A-0DE9-4C2E-83CB-AC7587E573C8}" type="datetimeFigureOut">
              <a:rPr lang="pt-BR" smtClean="0"/>
              <a:t>20/03/2022</a:t>
            </a:fld>
            <a:endParaRPr lang="pt-BR"/>
          </a:p>
        </p:txBody>
      </p:sp>
      <p:sp>
        <p:nvSpPr>
          <p:cNvPr id="6" name="Espaço Reservado para Rodapé 5">
            <a:extLst>
              <a:ext uri="{FF2B5EF4-FFF2-40B4-BE49-F238E27FC236}">
                <a16:creationId xmlns:a16="http://schemas.microsoft.com/office/drawing/2014/main" id="{78C28802-D5EA-4E0C-A2B3-921737AD21C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D65ECB6-0A52-4D45-8762-27E593BB0F3B}"/>
              </a:ext>
            </a:extLst>
          </p:cNvPr>
          <p:cNvSpPr>
            <a:spLocks noGrp="1"/>
          </p:cNvSpPr>
          <p:nvPr>
            <p:ph type="sldNum" sz="quarter" idx="12"/>
          </p:nvPr>
        </p:nvSpPr>
        <p:spPr/>
        <p:txBody>
          <a:bodyPr/>
          <a:lstStyle/>
          <a:p>
            <a:fld id="{BC2A7807-9893-4172-9D2E-7FC4A1242B33}" type="slidenum">
              <a:rPr lang="pt-BR" smtClean="0"/>
              <a:t>‹#›</a:t>
            </a:fld>
            <a:endParaRPr lang="pt-BR"/>
          </a:p>
        </p:txBody>
      </p:sp>
    </p:spTree>
    <p:extLst>
      <p:ext uri="{BB962C8B-B14F-4D97-AF65-F5344CB8AC3E}">
        <p14:creationId xmlns:p14="http://schemas.microsoft.com/office/powerpoint/2010/main" val="328153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A36AA4B8-3ED9-4704-AF22-E9BBA6060C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80C083A7-5F1C-40B0-A68D-2535552452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521EE6C-8E05-4AF4-BA04-15C198A5B7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5DC68A-0DE9-4C2E-83CB-AC7587E573C8}" type="datetimeFigureOut">
              <a:rPr lang="pt-BR" smtClean="0"/>
              <a:t>20/03/2022</a:t>
            </a:fld>
            <a:endParaRPr lang="pt-BR"/>
          </a:p>
        </p:txBody>
      </p:sp>
      <p:sp>
        <p:nvSpPr>
          <p:cNvPr id="5" name="Espaço Reservado para Rodapé 4">
            <a:extLst>
              <a:ext uri="{FF2B5EF4-FFF2-40B4-BE49-F238E27FC236}">
                <a16:creationId xmlns:a16="http://schemas.microsoft.com/office/drawing/2014/main" id="{1D7D20C4-C633-4A40-9548-3CD2B6613F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4781E9F-ABF7-4282-91CE-17B248AB7F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A7807-9893-4172-9D2E-7FC4A1242B33}" type="slidenum">
              <a:rPr lang="pt-BR" smtClean="0"/>
              <a:t>‹#›</a:t>
            </a:fld>
            <a:endParaRPr lang="pt-BR"/>
          </a:p>
        </p:txBody>
      </p:sp>
    </p:spTree>
    <p:extLst>
      <p:ext uri="{BB962C8B-B14F-4D97-AF65-F5344CB8AC3E}">
        <p14:creationId xmlns:p14="http://schemas.microsoft.com/office/powerpoint/2010/main" val="12252745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5.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7.xml"/><Relationship Id="rId4" Type="http://schemas.openxmlformats.org/officeDocument/2006/relationships/slide" Target="slide6.xml"/><Relationship Id="rId9" Type="http://schemas.openxmlformats.org/officeDocument/2006/relationships/slide" Target="slide13.xml"/></Relationships>
</file>

<file path=ppt/slides/_rels/slide3.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5.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16.xml"/><Relationship Id="rId5" Type="http://schemas.openxmlformats.org/officeDocument/2006/relationships/slide" Target="slide7.xml"/><Relationship Id="rId10" Type="http://schemas.openxmlformats.org/officeDocument/2006/relationships/slide" Target="slide15.xml"/><Relationship Id="rId4" Type="http://schemas.openxmlformats.org/officeDocument/2006/relationships/slide" Target="slide6.xml"/><Relationship Id="rId9" Type="http://schemas.openxmlformats.org/officeDocument/2006/relationships/slide" Target="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12" Type="http://schemas.openxmlformats.org/officeDocument/2006/relationships/image" Target="../media/image12.gif"/><Relationship Id="rId2" Type="http://schemas.openxmlformats.org/officeDocument/2006/relationships/image" Target="../media/image2.gif"/><Relationship Id="rId1" Type="http://schemas.openxmlformats.org/officeDocument/2006/relationships/slideLayout" Target="../slideLayouts/slideLayout2.xml"/><Relationship Id="rId6" Type="http://schemas.openxmlformats.org/officeDocument/2006/relationships/image" Target="../media/image6.gif"/><Relationship Id="rId11" Type="http://schemas.openxmlformats.org/officeDocument/2006/relationships/image" Target="../media/image11.gif"/><Relationship Id="rId5" Type="http://schemas.openxmlformats.org/officeDocument/2006/relationships/image" Target="../media/image5.gif"/><Relationship Id="rId10" Type="http://schemas.openxmlformats.org/officeDocument/2006/relationships/image" Target="../media/image10.gif"/><Relationship Id="rId4" Type="http://schemas.openxmlformats.org/officeDocument/2006/relationships/image" Target="../media/image4.gif"/><Relationship Id="rId9"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gif"/><Relationship Id="rId2" Type="http://schemas.openxmlformats.org/officeDocument/2006/relationships/image" Target="../media/image13.gif"/><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Imagem 4" descr="Uma imagem contendo bolo, mesa, aceso, decorado&#10;&#10;Descrição gerada automaticamente">
            <a:extLst>
              <a:ext uri="{FF2B5EF4-FFF2-40B4-BE49-F238E27FC236}">
                <a16:creationId xmlns:a16="http://schemas.microsoft.com/office/drawing/2014/main" id="{898017C7-2A55-4743-AFB1-9D5D9B4AB588}"/>
              </a:ext>
            </a:extLst>
          </p:cNvPr>
          <p:cNvPicPr>
            <a:picLocks noChangeAspect="1"/>
          </p:cNvPicPr>
          <p:nvPr/>
        </p:nvPicPr>
        <p:blipFill>
          <a:blip r:embed="rId2">
            <a:alphaModFix amt="25000"/>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11213" y="-5962"/>
            <a:ext cx="13716000" cy="6858000"/>
          </a:xfrm>
          <a:prstGeom prst="rect">
            <a:avLst/>
          </a:prstGeom>
        </p:spPr>
      </p:pic>
      <p:sp>
        <p:nvSpPr>
          <p:cNvPr id="2" name="Título 1">
            <a:extLst>
              <a:ext uri="{FF2B5EF4-FFF2-40B4-BE49-F238E27FC236}">
                <a16:creationId xmlns:a16="http://schemas.microsoft.com/office/drawing/2014/main" id="{D978CFCF-0A82-49F3-B103-EF2FCF68F9A8}"/>
              </a:ext>
            </a:extLst>
          </p:cNvPr>
          <p:cNvSpPr>
            <a:spLocks noGrp="1"/>
          </p:cNvSpPr>
          <p:nvPr>
            <p:ph type="ctrTitle"/>
          </p:nvPr>
        </p:nvSpPr>
        <p:spPr>
          <a:xfrm>
            <a:off x="2618173" y="630936"/>
            <a:ext cx="7315200" cy="2702018"/>
          </a:xfrm>
          <a:noFill/>
        </p:spPr>
        <p:txBody>
          <a:bodyPr anchor="b">
            <a:normAutofit/>
          </a:bodyPr>
          <a:lstStyle/>
          <a:p>
            <a:r>
              <a:rPr lang="pt-BR" sz="7200" dirty="0">
                <a:solidFill>
                  <a:schemeClr val="bg1"/>
                </a:solidFill>
                <a:latin typeface="Elephant" panose="02020904090505020303" pitchFamily="18" charset="0"/>
              </a:rPr>
              <a:t>Poison Era</a:t>
            </a:r>
          </a:p>
        </p:txBody>
      </p:sp>
      <p:sp>
        <p:nvSpPr>
          <p:cNvPr id="3" name="Subtítulo 2">
            <a:extLst>
              <a:ext uri="{FF2B5EF4-FFF2-40B4-BE49-F238E27FC236}">
                <a16:creationId xmlns:a16="http://schemas.microsoft.com/office/drawing/2014/main" id="{F1B37D82-99EF-478C-A021-9CC76E8005A7}"/>
              </a:ext>
            </a:extLst>
          </p:cNvPr>
          <p:cNvSpPr>
            <a:spLocks noGrp="1"/>
          </p:cNvSpPr>
          <p:nvPr>
            <p:ph type="subTitle" idx="1"/>
          </p:nvPr>
        </p:nvSpPr>
        <p:spPr>
          <a:xfrm>
            <a:off x="2618174" y="3427487"/>
            <a:ext cx="7315200" cy="621443"/>
          </a:xfrm>
          <a:noFill/>
        </p:spPr>
        <p:txBody>
          <a:bodyPr anchor="t">
            <a:normAutofit/>
          </a:bodyPr>
          <a:lstStyle/>
          <a:p>
            <a:r>
              <a:rPr lang="pt-BR" dirty="0">
                <a:solidFill>
                  <a:schemeClr val="bg1"/>
                </a:solidFill>
                <a:latin typeface="Footlight MT Light" panose="0204060206030A020304" pitchFamily="18" charset="0"/>
                <a:cs typeface="Dubai Light" panose="020B0303030403030204" pitchFamily="34" charset="-78"/>
              </a:rPr>
              <a:t>Game Design </a:t>
            </a:r>
            <a:r>
              <a:rPr lang="pt-BR" dirty="0" err="1">
                <a:solidFill>
                  <a:schemeClr val="bg1"/>
                </a:solidFill>
                <a:latin typeface="Footlight MT Light" panose="0204060206030A020304" pitchFamily="18" charset="0"/>
                <a:cs typeface="Dubai Light" panose="020B0303030403030204" pitchFamily="34" charset="-78"/>
              </a:rPr>
              <a:t>Document</a:t>
            </a:r>
            <a:endParaRPr lang="pt-BR" dirty="0">
              <a:solidFill>
                <a:schemeClr val="bg1"/>
              </a:solidFill>
              <a:latin typeface="Footlight MT Light" panose="0204060206030A020304" pitchFamily="18" charset="0"/>
              <a:cs typeface="Dubai Light" panose="020B0303030403030204" pitchFamily="34" charset="-78"/>
            </a:endParaRPr>
          </a:p>
        </p:txBody>
      </p:sp>
      <p:sp>
        <p:nvSpPr>
          <p:cNvPr id="29" name="Subtítulo 2">
            <a:extLst>
              <a:ext uri="{FF2B5EF4-FFF2-40B4-BE49-F238E27FC236}">
                <a16:creationId xmlns:a16="http://schemas.microsoft.com/office/drawing/2014/main" id="{00A1DD81-A6AE-4EB3-96E4-2F4C20ED29D9}"/>
              </a:ext>
            </a:extLst>
          </p:cNvPr>
          <p:cNvSpPr txBox="1">
            <a:spLocks/>
          </p:cNvSpPr>
          <p:nvPr/>
        </p:nvSpPr>
        <p:spPr>
          <a:xfrm>
            <a:off x="2618173" y="6045266"/>
            <a:ext cx="7315200" cy="621443"/>
          </a:xfrm>
          <a:prstGeom prst="rect">
            <a:avLst/>
          </a:prstGeom>
          <a:noFill/>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1400" dirty="0">
                <a:solidFill>
                  <a:schemeClr val="bg1"/>
                </a:solidFill>
                <a:latin typeface="Footlight MT Light" panose="0204060206030A020304" pitchFamily="18" charset="0"/>
                <a:cs typeface="Dubai Light" panose="020B0303030403030204" pitchFamily="34" charset="-78"/>
              </a:rPr>
              <a:t>Autores: Daniela Lima; Eduardo Lago; Gustavo Fiori;</a:t>
            </a:r>
          </a:p>
        </p:txBody>
      </p:sp>
    </p:spTree>
    <p:extLst>
      <p:ext uri="{BB962C8B-B14F-4D97-AF65-F5344CB8AC3E}">
        <p14:creationId xmlns:p14="http://schemas.microsoft.com/office/powerpoint/2010/main" val="877429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Inimigos*</a:t>
            </a:r>
          </a:p>
        </p:txBody>
      </p:sp>
      <p:sp>
        <p:nvSpPr>
          <p:cNvPr id="15" name="TextBox 14">
            <a:extLst>
              <a:ext uri="{FF2B5EF4-FFF2-40B4-BE49-F238E27FC236}">
                <a16:creationId xmlns:a16="http://schemas.microsoft.com/office/drawing/2014/main" id="{9BD36824-34C5-4538-B88E-43F88E05E47B}"/>
              </a:ext>
            </a:extLst>
          </p:cNvPr>
          <p:cNvSpPr txBox="1"/>
          <p:nvPr/>
        </p:nvSpPr>
        <p:spPr>
          <a:xfrm>
            <a:off x="5273836" y="496962"/>
            <a:ext cx="6094602" cy="461665"/>
          </a:xfrm>
          <a:prstGeom prst="rect">
            <a:avLst/>
          </a:prstGeom>
          <a:noFill/>
        </p:spPr>
        <p:txBody>
          <a:bodyPr wrap="square">
            <a:spAutoFit/>
          </a:bodyPr>
          <a:lstStyle/>
          <a:p>
            <a:pPr marL="0" indent="0" algn="ctr">
              <a:buNone/>
            </a:pPr>
            <a:r>
              <a:rPr lang="pt-BR" sz="2400" b="1" dirty="0">
                <a:latin typeface="Arabic Typesetting" panose="03020402040406030203" pitchFamily="66" charset="-78"/>
                <a:cs typeface="Arabic Typesetting" panose="03020402040406030203" pitchFamily="66" charset="-78"/>
              </a:rPr>
              <a:t>Ríguel, a besta.</a:t>
            </a:r>
          </a:p>
        </p:txBody>
      </p:sp>
      <p:sp>
        <p:nvSpPr>
          <p:cNvPr id="17" name="TextBox 16">
            <a:extLst>
              <a:ext uri="{FF2B5EF4-FFF2-40B4-BE49-F238E27FC236}">
                <a16:creationId xmlns:a16="http://schemas.microsoft.com/office/drawing/2014/main" id="{1C6CBC46-98EA-4A65-8AA1-168933FBD109}"/>
              </a:ext>
            </a:extLst>
          </p:cNvPr>
          <p:cNvSpPr txBox="1"/>
          <p:nvPr/>
        </p:nvSpPr>
        <p:spPr>
          <a:xfrm>
            <a:off x="5273836" y="3244334"/>
            <a:ext cx="6150874" cy="461665"/>
          </a:xfrm>
          <a:prstGeom prst="rect">
            <a:avLst/>
          </a:prstGeom>
          <a:noFill/>
        </p:spPr>
        <p:txBody>
          <a:bodyPr wrap="square">
            <a:spAutoFit/>
          </a:bodyPr>
          <a:lstStyle/>
          <a:p>
            <a:pPr marL="0" indent="0" algn="ctr">
              <a:buNone/>
            </a:pPr>
            <a:r>
              <a:rPr lang="pt-BR" sz="2400" b="1" dirty="0">
                <a:latin typeface="Arabic Typesetting" panose="03020402040406030203" pitchFamily="66" charset="-78"/>
                <a:cs typeface="Arabic Typesetting" panose="03020402040406030203" pitchFamily="66" charset="-78"/>
              </a:rPr>
              <a:t>Orionis</a:t>
            </a:r>
          </a:p>
        </p:txBody>
      </p:sp>
      <p:pic>
        <p:nvPicPr>
          <p:cNvPr id="18" name="Picture 17" descr="A picture containing text&#10;&#10;Description automatically generated">
            <a:extLst>
              <a:ext uri="{FF2B5EF4-FFF2-40B4-BE49-F238E27FC236}">
                <a16:creationId xmlns:a16="http://schemas.microsoft.com/office/drawing/2014/main" id="{50DE3B8D-737D-47DE-B154-9CDDC8D24DCF}"/>
              </a:ext>
            </a:extLst>
          </p:cNvPr>
          <p:cNvPicPr>
            <a:picLocks noChangeAspect="1"/>
          </p:cNvPicPr>
          <p:nvPr/>
        </p:nvPicPr>
        <p:blipFill rotWithShape="1">
          <a:blip r:embed="rId2">
            <a:extLst>
              <a:ext uri="{28A0092B-C50C-407E-A947-70E740481C1C}">
                <a14:useLocalDpi xmlns:a14="http://schemas.microsoft.com/office/drawing/2010/main" val="0"/>
              </a:ext>
            </a:extLst>
          </a:blip>
          <a:srcRect l="31826" r="31010"/>
          <a:stretch/>
        </p:blipFill>
        <p:spPr>
          <a:xfrm>
            <a:off x="5272438" y="958627"/>
            <a:ext cx="1204122" cy="1800000"/>
          </a:xfrm>
          <a:prstGeom prst="rect">
            <a:avLst/>
          </a:prstGeom>
        </p:spPr>
      </p:pic>
      <p:pic>
        <p:nvPicPr>
          <p:cNvPr id="24" name="Picture 23">
            <a:extLst>
              <a:ext uri="{FF2B5EF4-FFF2-40B4-BE49-F238E27FC236}">
                <a16:creationId xmlns:a16="http://schemas.microsoft.com/office/drawing/2014/main" id="{B7668712-0A09-4F67-B4F9-516A42916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8985" y="3705999"/>
            <a:ext cx="3628800" cy="2880000"/>
          </a:xfrm>
          <a:prstGeom prst="rect">
            <a:avLst/>
          </a:prstGeom>
        </p:spPr>
      </p:pic>
      <p:sp>
        <p:nvSpPr>
          <p:cNvPr id="16" name="Espaço Reservado para Conteúdo 2">
            <a:extLst>
              <a:ext uri="{FF2B5EF4-FFF2-40B4-BE49-F238E27FC236}">
                <a16:creationId xmlns:a16="http://schemas.microsoft.com/office/drawing/2014/main" id="{CE6A6001-8399-42D1-86AB-6138E036BE20}"/>
              </a:ext>
            </a:extLst>
          </p:cNvPr>
          <p:cNvSpPr>
            <a:spLocks noGrp="1"/>
          </p:cNvSpPr>
          <p:nvPr>
            <p:ph idx="1"/>
          </p:nvPr>
        </p:nvSpPr>
        <p:spPr>
          <a:xfrm>
            <a:off x="6693843" y="933454"/>
            <a:ext cx="4674595" cy="1825173"/>
          </a:xfrm>
        </p:spPr>
        <p:txBody>
          <a:bodyPr anchor="ctr">
            <a:noAutofit/>
          </a:bodyPr>
          <a:lstStyle/>
          <a:p>
            <a:pPr marL="0" indent="0">
              <a:buNone/>
            </a:pPr>
            <a:r>
              <a:rPr lang="pt-BR" sz="1600" dirty="0">
                <a:latin typeface="Arabic Typesetting" panose="03020402040406030203" pitchFamily="66" charset="-78"/>
                <a:cs typeface="Arabic Typesetting" panose="03020402040406030203" pitchFamily="66" charset="-78"/>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9" name="Espaço Reservado para Conteúdo 2">
            <a:extLst>
              <a:ext uri="{FF2B5EF4-FFF2-40B4-BE49-F238E27FC236}">
                <a16:creationId xmlns:a16="http://schemas.microsoft.com/office/drawing/2014/main" id="{FD5AF4A7-5101-4332-B314-2DDC6B284373}"/>
              </a:ext>
            </a:extLst>
          </p:cNvPr>
          <p:cNvSpPr txBox="1">
            <a:spLocks/>
          </p:cNvSpPr>
          <p:nvPr/>
        </p:nvSpPr>
        <p:spPr>
          <a:xfrm>
            <a:off x="5272438" y="3705999"/>
            <a:ext cx="2772227" cy="2880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1600">
                <a:latin typeface="Arabic Typesetting" panose="03020402040406030203" pitchFamily="66" charset="-78"/>
                <a:cs typeface="Arabic Typesetting" panose="03020402040406030203" pitchFamily="66" charset="-78"/>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pt-BR" sz="1600" dirty="0">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193574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Controles</a:t>
            </a:r>
          </a:p>
        </p:txBody>
      </p:sp>
      <p:pic>
        <p:nvPicPr>
          <p:cNvPr id="4" name="Picture 3" descr="A picture containing text, electronics, dark&#10;&#10;Description automatically generated">
            <a:extLst>
              <a:ext uri="{FF2B5EF4-FFF2-40B4-BE49-F238E27FC236}">
                <a16:creationId xmlns:a16="http://schemas.microsoft.com/office/drawing/2014/main" id="{C35C6C3B-EFC3-4A59-B8DC-A660672BCA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838" y="-523981"/>
            <a:ext cx="8272672" cy="4653378"/>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AC4A85B3-59B5-42FB-96EE-43602F107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838" y="3306786"/>
            <a:ext cx="6333220" cy="3562436"/>
          </a:xfrm>
          <a:prstGeom prst="rect">
            <a:avLst/>
          </a:prstGeom>
        </p:spPr>
      </p:pic>
    </p:spTree>
    <p:extLst>
      <p:ext uri="{BB962C8B-B14F-4D97-AF65-F5344CB8AC3E}">
        <p14:creationId xmlns:p14="http://schemas.microsoft.com/office/powerpoint/2010/main" val="72959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5400" b="1" dirty="0">
                <a:solidFill>
                  <a:schemeClr val="bg1"/>
                </a:solidFill>
                <a:latin typeface="Footlight MT Light" panose="0204060206030A020304" pitchFamily="18" charset="0"/>
              </a:rPr>
              <a:t>Câmera</a:t>
            </a:r>
          </a:p>
        </p:txBody>
      </p:sp>
      <p:sp>
        <p:nvSpPr>
          <p:cNvPr id="27" name="Rectangle 26">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30" name="Freeform: Shape 29">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20" name="Picture 19" descr="A picture containing text&#10;&#10;Description automatically generated">
            <a:extLst>
              <a:ext uri="{FF2B5EF4-FFF2-40B4-BE49-F238E27FC236}">
                <a16:creationId xmlns:a16="http://schemas.microsoft.com/office/drawing/2014/main" id="{F81A1E74-474F-40BE-8EDA-D60AB62468AD}"/>
              </a:ext>
            </a:extLst>
          </p:cNvPr>
          <p:cNvPicPr>
            <a:picLocks/>
          </p:cNvPicPr>
          <p:nvPr/>
        </p:nvPicPr>
        <p:blipFill rotWithShape="1">
          <a:blip r:embed="rId2">
            <a:extLst>
              <a:ext uri="{28A0092B-C50C-407E-A947-70E740481C1C}">
                <a14:useLocalDpi xmlns:a14="http://schemas.microsoft.com/office/drawing/2010/main" val="0"/>
              </a:ext>
            </a:extLst>
          </a:blip>
          <a:srcRect l="3818" r="13679" b="19251"/>
          <a:stretch/>
        </p:blipFill>
        <p:spPr>
          <a:xfrm>
            <a:off x="6772203" y="1058487"/>
            <a:ext cx="3899155" cy="2160000"/>
          </a:xfrm>
          <a:prstGeom prst="rect">
            <a:avLst/>
          </a:prstGeom>
          <a:ln w="28575">
            <a:noFill/>
          </a:ln>
        </p:spPr>
      </p:pic>
      <p:sp>
        <p:nvSpPr>
          <p:cNvPr id="36" name="Graphic 212">
            <a:extLst>
              <a:ext uri="{FF2B5EF4-FFF2-40B4-BE49-F238E27FC236}">
                <a16:creationId xmlns:a16="http://schemas.microsoft.com/office/drawing/2014/main" id="{A0569933-2A1F-487D-A657-990AFACA2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8" name="Graphic 212">
            <a:extLst>
              <a:ext uri="{FF2B5EF4-FFF2-40B4-BE49-F238E27FC236}">
                <a16:creationId xmlns:a16="http://schemas.microsoft.com/office/drawing/2014/main" id="{41A44955-0622-4C9F-BFD2-55277314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Oval 39">
            <a:extLst>
              <a:ext uri="{FF2B5EF4-FFF2-40B4-BE49-F238E27FC236}">
                <a16:creationId xmlns:a16="http://schemas.microsoft.com/office/drawing/2014/main" id="{D6BF5730-CE16-498B-B11C-000E7F587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93284B67-6F50-4C2E-904F-00543814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8" name="Picture 17">
            <a:extLst>
              <a:ext uri="{FF2B5EF4-FFF2-40B4-BE49-F238E27FC236}">
                <a16:creationId xmlns:a16="http://schemas.microsoft.com/office/drawing/2014/main" id="{1470B12F-7D6D-461D-8A8C-8B281B74965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817629" y="3599279"/>
            <a:ext cx="3899155" cy="2183526"/>
          </a:xfrm>
          <a:prstGeom prst="rect">
            <a:avLst/>
          </a:prstGeom>
        </p:spPr>
      </p:pic>
      <p:sp>
        <p:nvSpPr>
          <p:cNvPr id="16" name="TextBox 15">
            <a:extLst>
              <a:ext uri="{FF2B5EF4-FFF2-40B4-BE49-F238E27FC236}">
                <a16:creationId xmlns:a16="http://schemas.microsoft.com/office/drawing/2014/main" id="{885989CA-6B23-4069-A31D-0039C26A5A91}"/>
              </a:ext>
            </a:extLst>
          </p:cNvPr>
          <p:cNvSpPr txBox="1"/>
          <p:nvPr/>
        </p:nvSpPr>
        <p:spPr>
          <a:xfrm>
            <a:off x="5273836" y="496962"/>
            <a:ext cx="6094602" cy="461665"/>
          </a:xfrm>
          <a:prstGeom prst="rect">
            <a:avLst/>
          </a:prstGeom>
          <a:noFill/>
        </p:spPr>
        <p:txBody>
          <a:bodyPr wrap="square">
            <a:spAutoFit/>
          </a:bodyPr>
          <a:lstStyle/>
          <a:p>
            <a:pPr marL="0" indent="0" algn="ctr">
              <a:spcAft>
                <a:spcPts val="600"/>
              </a:spcAft>
              <a:buNone/>
            </a:pPr>
            <a:r>
              <a:rPr lang="pt-BR" sz="2400" b="1" dirty="0">
                <a:latin typeface="Arabic Typesetting" panose="03020402040406030203" pitchFamily="66" charset="-78"/>
                <a:cs typeface="Arabic Typesetting" panose="03020402040406030203" pitchFamily="66" charset="-78"/>
              </a:rPr>
              <a:t>Paralaxe</a:t>
            </a:r>
            <a:endParaRPr lang="pt-BR" sz="2400" b="1">
              <a:latin typeface="Arabic Typesetting" panose="03020402040406030203" pitchFamily="66" charset="-78"/>
              <a:cs typeface="Arabic Typesetting" panose="03020402040406030203" pitchFamily="66" charset="-78"/>
            </a:endParaRPr>
          </a:p>
        </p:txBody>
      </p:sp>
    </p:spTree>
    <p:extLst>
      <p:ext uri="{BB962C8B-B14F-4D97-AF65-F5344CB8AC3E}">
        <p14:creationId xmlns:p14="http://schemas.microsoft.com/office/powerpoint/2010/main" val="41501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8B646C36-EEEC-4D52-8E8E-206F4CD8A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677119" y="810623"/>
            <a:ext cx="4894428" cy="3570162"/>
          </a:xfrm>
        </p:spPr>
        <p:txBody>
          <a:bodyPr vert="horz" lIns="91440" tIns="45720" rIns="91440" bIns="45720" rtlCol="0" anchor="b">
            <a:normAutofit/>
          </a:bodyPr>
          <a:lstStyle/>
          <a:p>
            <a:r>
              <a:rPr lang="en-US" sz="5400" b="1" dirty="0">
                <a:solidFill>
                  <a:schemeClr val="bg1"/>
                </a:solidFill>
                <a:latin typeface="Footlight MT Light" panose="0204060206030A020304" pitchFamily="18" charset="0"/>
              </a:rPr>
              <a:t>Universo*</a:t>
            </a:r>
          </a:p>
        </p:txBody>
      </p:sp>
      <p:sp>
        <p:nvSpPr>
          <p:cNvPr id="60" name="Rectangle 59">
            <a:extLst>
              <a:ext uri="{FF2B5EF4-FFF2-40B4-BE49-F238E27FC236}">
                <a16:creationId xmlns:a16="http://schemas.microsoft.com/office/drawing/2014/main" id="{8258443E-B333-44F4-8D49-1EAB1C1A4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50256" y="596822"/>
            <a:ext cx="4833901" cy="565387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3427" y="1159624"/>
            <a:ext cx="1054466" cy="469689"/>
            <a:chOff x="9841624" y="4115729"/>
            <a:chExt cx="602169" cy="268223"/>
          </a:xfrm>
          <a:solidFill>
            <a:schemeClr val="bg1"/>
          </a:solidFill>
        </p:grpSpPr>
        <p:sp>
          <p:nvSpPr>
            <p:cNvPr id="63" name="Freeform: Shape 62">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9" name="Picture 8" descr="A picture containing text, light, day&#10;&#10;Description automatically generated">
            <a:extLst>
              <a:ext uri="{FF2B5EF4-FFF2-40B4-BE49-F238E27FC236}">
                <a16:creationId xmlns:a16="http://schemas.microsoft.com/office/drawing/2014/main" id="{A71C4711-6092-48B5-A2FD-7320667F40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7629" y="1262040"/>
            <a:ext cx="3899155" cy="1908185"/>
          </a:xfrm>
          <a:prstGeom prst="rect">
            <a:avLst/>
          </a:prstGeom>
          <a:ln w="28575">
            <a:noFill/>
          </a:ln>
        </p:spPr>
      </p:pic>
      <p:sp>
        <p:nvSpPr>
          <p:cNvPr id="69" name="Graphic 212">
            <a:extLst>
              <a:ext uri="{FF2B5EF4-FFF2-40B4-BE49-F238E27FC236}">
                <a16:creationId xmlns:a16="http://schemas.microsoft.com/office/drawing/2014/main" id="{A0569933-2A1F-487D-A657-990AFACA2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1" name="Graphic 212">
            <a:extLst>
              <a:ext uri="{FF2B5EF4-FFF2-40B4-BE49-F238E27FC236}">
                <a16:creationId xmlns:a16="http://schemas.microsoft.com/office/drawing/2014/main" id="{41A44955-0622-4C9F-BFD2-55277314E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2309" y="810623"/>
            <a:ext cx="891445" cy="89144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3" name="Oval 72">
            <a:extLst>
              <a:ext uri="{FF2B5EF4-FFF2-40B4-BE49-F238E27FC236}">
                <a16:creationId xmlns:a16="http://schemas.microsoft.com/office/drawing/2014/main" id="{D6BF5730-CE16-498B-B11C-000E7F587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93284B67-6F50-4C2E-904F-005438145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5475" y="5416520"/>
            <a:ext cx="419129" cy="419129"/>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 name="Picture 5" descr="A picture containing outdoor&#10;&#10;Description automatically generated">
            <a:extLst>
              <a:ext uri="{FF2B5EF4-FFF2-40B4-BE49-F238E27FC236}">
                <a16:creationId xmlns:a16="http://schemas.microsoft.com/office/drawing/2014/main" id="{CAA84C6E-620D-4B6E-9A5F-384E9463F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7629" y="4042808"/>
            <a:ext cx="3899155" cy="1296469"/>
          </a:xfrm>
          <a:prstGeom prst="rect">
            <a:avLst/>
          </a:prstGeom>
        </p:spPr>
      </p:pic>
    </p:spTree>
    <p:extLst>
      <p:ext uri="{BB962C8B-B14F-4D97-AF65-F5344CB8AC3E}">
        <p14:creationId xmlns:p14="http://schemas.microsoft.com/office/powerpoint/2010/main" val="2354107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5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8" name="Graphic 38">
            <a:extLst>
              <a:ext uri="{FF2B5EF4-FFF2-40B4-BE49-F238E27FC236}">
                <a16:creationId xmlns:a16="http://schemas.microsoft.com/office/drawing/2014/main" id="{DAD61042-0C08-4792-9069-C50A235894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87475" y="403325"/>
            <a:ext cx="1910252" cy="709660"/>
            <a:chOff x="2267504" y="2540250"/>
            <a:chExt cx="1990951" cy="739640"/>
          </a:xfrm>
          <a:solidFill>
            <a:schemeClr val="bg1"/>
          </a:solidFill>
        </p:grpSpPr>
        <p:sp>
          <p:nvSpPr>
            <p:cNvPr id="61" name="Freeform: Shape 60">
              <a:extLst>
                <a:ext uri="{FF2B5EF4-FFF2-40B4-BE49-F238E27FC236}">
                  <a16:creationId xmlns:a16="http://schemas.microsoft.com/office/drawing/2014/main" id="{0F1FA9DF-4B59-4A13-870A-3296634FF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79" name="Freeform: Shape 61">
              <a:extLst>
                <a:ext uri="{FF2B5EF4-FFF2-40B4-BE49-F238E27FC236}">
                  <a16:creationId xmlns:a16="http://schemas.microsoft.com/office/drawing/2014/main" id="{99AEE6FE-7D59-41E1-8CF0-BA646F70E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80" name="Group 63">
            <a:extLst>
              <a:ext uri="{FF2B5EF4-FFF2-40B4-BE49-F238E27FC236}">
                <a16:creationId xmlns:a16="http://schemas.microsoft.com/office/drawing/2014/main" id="{99B590B6-72F9-47BE-A8A4-E9B05D205F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0894" y="1298420"/>
            <a:ext cx="5145145" cy="4483168"/>
            <a:chOff x="1674895" y="1345036"/>
            <a:chExt cx="5428610" cy="4210939"/>
          </a:xfrm>
        </p:grpSpPr>
        <p:sp>
          <p:nvSpPr>
            <p:cNvPr id="81" name="Rectangle 64">
              <a:extLst>
                <a:ext uri="{FF2B5EF4-FFF2-40B4-BE49-F238E27FC236}">
                  <a16:creationId xmlns:a16="http://schemas.microsoft.com/office/drawing/2014/main" id="{B3931B27-0EDB-439E-BB0D-8FB7F07C31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5">
              <a:extLst>
                <a:ext uri="{FF2B5EF4-FFF2-40B4-BE49-F238E27FC236}">
                  <a16:creationId xmlns:a16="http://schemas.microsoft.com/office/drawing/2014/main" id="{5B2A506B-A82D-4F4B-8BC3-3AC9EDE377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Rectangle 67">
            <a:extLst>
              <a:ext uri="{FF2B5EF4-FFF2-40B4-BE49-F238E27FC236}">
                <a16:creationId xmlns:a16="http://schemas.microsoft.com/office/drawing/2014/main" id="{2E369027-C2BF-44D4-8463-AA64250C51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699" y="1187311"/>
            <a:ext cx="5089552" cy="448337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1214651" y="1622344"/>
            <a:ext cx="4626591" cy="2783054"/>
          </a:xfrm>
        </p:spPr>
        <p:txBody>
          <a:bodyPr vert="horz" lIns="91440" tIns="45720" rIns="91440" bIns="45720" rtlCol="0" anchor="b">
            <a:normAutofit/>
          </a:bodyPr>
          <a:lstStyle/>
          <a:p>
            <a:pPr algn="ctr"/>
            <a:r>
              <a:rPr lang="en-US" sz="5400" b="1" kern="1200" dirty="0">
                <a:solidFill>
                  <a:schemeClr val="bg1"/>
                </a:solidFill>
                <a:latin typeface="Footlight MT Light" panose="0204060206030A020304" pitchFamily="18" charset="0"/>
              </a:rPr>
              <a:t>Universo*</a:t>
            </a:r>
          </a:p>
        </p:txBody>
      </p:sp>
      <p:pic>
        <p:nvPicPr>
          <p:cNvPr id="4" name="Picture 3" descr="A picture containing text, dark&#10;&#10;Description automatically generated">
            <a:extLst>
              <a:ext uri="{FF2B5EF4-FFF2-40B4-BE49-F238E27FC236}">
                <a16:creationId xmlns:a16="http://schemas.microsoft.com/office/drawing/2014/main" id="{CAE1EC47-0864-4315-88F5-A21415DEAC8E}"/>
              </a:ext>
            </a:extLst>
          </p:cNvPr>
          <p:cNvPicPr>
            <a:picLocks noChangeAspect="1"/>
          </p:cNvPicPr>
          <p:nvPr/>
        </p:nvPicPr>
        <p:blipFill rotWithShape="1">
          <a:blip r:embed="rId2">
            <a:extLst>
              <a:ext uri="{28A0092B-C50C-407E-A947-70E740481C1C}">
                <a14:useLocalDpi xmlns:a14="http://schemas.microsoft.com/office/drawing/2010/main" val="0"/>
              </a:ext>
            </a:extLst>
          </a:blip>
          <a:srcRect l="4863" r="27314"/>
          <a:stretch/>
        </p:blipFill>
        <p:spPr>
          <a:xfrm>
            <a:off x="6381549" y="1187308"/>
            <a:ext cx="4899517" cy="2222776"/>
          </a:xfrm>
          <a:prstGeom prst="rect">
            <a:avLst/>
          </a:prstGeom>
        </p:spPr>
      </p:pic>
      <p:sp>
        <p:nvSpPr>
          <p:cNvPr id="70" name="Graphic 212">
            <a:extLst>
              <a:ext uri="{FF2B5EF4-FFF2-40B4-BE49-F238E27FC236}">
                <a16:creationId xmlns:a16="http://schemas.microsoft.com/office/drawing/2014/main" id="{0F2B4DB4-CB43-4265-8D5A-B45A9E981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4736" y="823301"/>
            <a:ext cx="663342" cy="66334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72" name="Graphic 212">
            <a:extLst>
              <a:ext uri="{FF2B5EF4-FFF2-40B4-BE49-F238E27FC236}">
                <a16:creationId xmlns:a16="http://schemas.microsoft.com/office/drawing/2014/main" id="{FC0F9FEA-2B64-4E05-95C4-886199E760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4736" y="823301"/>
            <a:ext cx="663342" cy="663342"/>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pic>
        <p:nvPicPr>
          <p:cNvPr id="16" name="Picture 15" descr="A picture containing graphical user interface&#10;&#10;Description automatically generated">
            <a:extLst>
              <a:ext uri="{FF2B5EF4-FFF2-40B4-BE49-F238E27FC236}">
                <a16:creationId xmlns:a16="http://schemas.microsoft.com/office/drawing/2014/main" id="{22BBAC10-C085-4C64-80AD-FA1C597D4C54}"/>
              </a:ext>
            </a:extLst>
          </p:cNvPr>
          <p:cNvPicPr>
            <a:picLocks noChangeAspect="1"/>
          </p:cNvPicPr>
          <p:nvPr/>
        </p:nvPicPr>
        <p:blipFill rotWithShape="1">
          <a:blip r:embed="rId3">
            <a:extLst>
              <a:ext uri="{28A0092B-C50C-407E-A947-70E740481C1C}">
                <a14:useLocalDpi xmlns:a14="http://schemas.microsoft.com/office/drawing/2010/main" val="0"/>
              </a:ext>
            </a:extLst>
          </a:blip>
          <a:srcRect r="1" b="11667"/>
          <a:stretch/>
        </p:blipFill>
        <p:spPr>
          <a:xfrm>
            <a:off x="6389212" y="3614196"/>
            <a:ext cx="4916333" cy="2171405"/>
          </a:xfrm>
          <a:prstGeom prst="rect">
            <a:avLst/>
          </a:prstGeom>
        </p:spPr>
      </p:pic>
    </p:spTree>
    <p:extLst>
      <p:ext uri="{BB962C8B-B14F-4D97-AF65-F5344CB8AC3E}">
        <p14:creationId xmlns:p14="http://schemas.microsoft.com/office/powerpoint/2010/main" val="150338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Interface* (HUD)</a:t>
            </a:r>
          </a:p>
        </p:txBody>
      </p:sp>
    </p:spTree>
    <p:extLst>
      <p:ext uri="{BB962C8B-B14F-4D97-AF65-F5344CB8AC3E}">
        <p14:creationId xmlns:p14="http://schemas.microsoft.com/office/powerpoint/2010/main" val="248633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Cutscenes*</a:t>
            </a:r>
          </a:p>
        </p:txBody>
      </p:sp>
    </p:spTree>
    <p:extLst>
      <p:ext uri="{BB962C8B-B14F-4D97-AF65-F5344CB8AC3E}">
        <p14:creationId xmlns:p14="http://schemas.microsoft.com/office/powerpoint/2010/main" val="29839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D7279-5B48-42A0-9A64-66080B6F708B}"/>
              </a:ext>
            </a:extLst>
          </p:cNvPr>
          <p:cNvSpPr>
            <a:spLocks noGrp="1"/>
          </p:cNvSpPr>
          <p:nvPr>
            <p:ph type="title"/>
          </p:nvPr>
        </p:nvSpPr>
        <p:spPr/>
        <p:txBody>
          <a:bodyPr/>
          <a:lstStyle/>
          <a:p>
            <a:r>
              <a:rPr lang="pt-BR" b="1" dirty="0">
                <a:latin typeface="Footlight MT Light" panose="0204060206030A020304" pitchFamily="18" charset="0"/>
              </a:rPr>
              <a:t>Índice</a:t>
            </a:r>
          </a:p>
        </p:txBody>
      </p:sp>
      <p:sp>
        <p:nvSpPr>
          <p:cNvPr id="3" name="Content Placeholder 2">
            <a:extLst>
              <a:ext uri="{FF2B5EF4-FFF2-40B4-BE49-F238E27FC236}">
                <a16:creationId xmlns:a16="http://schemas.microsoft.com/office/drawing/2014/main" id="{FA33BA9B-9F5A-4C27-A9D5-CA5E170F4E14}"/>
              </a:ext>
            </a:extLst>
          </p:cNvPr>
          <p:cNvSpPr>
            <a:spLocks noGrp="1"/>
          </p:cNvSpPr>
          <p:nvPr>
            <p:ph idx="1"/>
          </p:nvPr>
        </p:nvSpPr>
        <p:spPr/>
        <p:txBody>
          <a:bodyPr/>
          <a:lstStyle/>
          <a:p>
            <a:pPr marL="514350" indent="-514350">
              <a:buFont typeface="+mj-lt"/>
              <a:buAutoNum type="arabicPeriod"/>
            </a:pPr>
            <a:r>
              <a:rPr lang="pt-BR" dirty="0">
                <a:latin typeface="Footlight MT Light" panose="0204060206030A020304" pitchFamily="18" charset="0"/>
                <a:hlinkClick r:id="rId2" action="ppaction://hlinksldjump">
                  <a:extLst>
                    <a:ext uri="{A12FA001-AC4F-418D-AE19-62706E023703}">
                      <ahyp:hlinkClr xmlns:ahyp="http://schemas.microsoft.com/office/drawing/2018/hyperlinkcolor" val="tx"/>
                    </a:ext>
                  </a:extLst>
                </a:hlinkClick>
              </a:rPr>
              <a:t>Resumo</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3" action="ppaction://hlinksldjump">
                  <a:extLst>
                    <a:ext uri="{A12FA001-AC4F-418D-AE19-62706E023703}">
                      <ahyp:hlinkClr xmlns:ahyp="http://schemas.microsoft.com/office/drawing/2018/hyperlinkcolor" val="tx"/>
                    </a:ext>
                  </a:extLst>
                </a:hlinkClick>
              </a:rPr>
              <a:t>História</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4" action="ppaction://hlinksldjump">
                  <a:extLst>
                    <a:ext uri="{A12FA001-AC4F-418D-AE19-62706E023703}">
                      <ahyp:hlinkClr xmlns:ahyp="http://schemas.microsoft.com/office/drawing/2018/hyperlinkcolor" val="tx"/>
                    </a:ext>
                  </a:extLst>
                </a:hlinkClick>
              </a:rPr>
              <a:t>Gameplay</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5" action="ppaction://hlinksldjump">
                  <a:extLst>
                    <a:ext uri="{A12FA001-AC4F-418D-AE19-62706E023703}">
                      <ahyp:hlinkClr xmlns:ahyp="http://schemas.microsoft.com/office/drawing/2018/hyperlinkcolor" val="tx"/>
                    </a:ext>
                  </a:extLst>
                </a:hlinkClick>
              </a:rPr>
              <a:t>Personagens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6" action="ppaction://hlinksldjump">
                  <a:extLst>
                    <a:ext uri="{A12FA001-AC4F-418D-AE19-62706E023703}">
                      <ahyp:hlinkClr xmlns:ahyp="http://schemas.microsoft.com/office/drawing/2018/hyperlinkcolor" val="tx"/>
                    </a:ext>
                  </a:extLst>
                </a:hlinkClick>
              </a:rPr>
              <a:t>Inimigos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7" action="ppaction://hlinksldjump">
                  <a:extLst>
                    <a:ext uri="{A12FA001-AC4F-418D-AE19-62706E023703}">
                      <ahyp:hlinkClr xmlns:ahyp="http://schemas.microsoft.com/office/drawing/2018/hyperlinkcolor" val="tx"/>
                    </a:ext>
                  </a:extLst>
                </a:hlinkClick>
              </a:rPr>
              <a:t>Controles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8" action="ppaction://hlinksldjump">
                  <a:extLst>
                    <a:ext uri="{A12FA001-AC4F-418D-AE19-62706E023703}">
                      <ahyp:hlinkClr xmlns:ahyp="http://schemas.microsoft.com/office/drawing/2018/hyperlinkcolor" val="tx"/>
                    </a:ext>
                  </a:extLst>
                </a:hlinkClick>
              </a:rPr>
              <a:t>Câmera</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9" action="ppaction://hlinksldjump">
                  <a:extLst>
                    <a:ext uri="{A12FA001-AC4F-418D-AE19-62706E023703}">
                      <ahyp:hlinkClr xmlns:ahyp="http://schemas.microsoft.com/office/drawing/2018/hyperlinkcolor" val="tx"/>
                    </a:ext>
                  </a:extLst>
                </a:hlinkClick>
              </a:rPr>
              <a:t>Universo*</a:t>
            </a:r>
            <a:endParaRPr lang="pt-BR" dirty="0">
              <a:latin typeface="Footlight MT Light" panose="0204060206030A020304" pitchFamily="18" charset="0"/>
            </a:endParaRPr>
          </a:p>
        </p:txBody>
      </p:sp>
    </p:spTree>
    <p:extLst>
      <p:ext uri="{BB962C8B-B14F-4D97-AF65-F5344CB8AC3E}">
        <p14:creationId xmlns:p14="http://schemas.microsoft.com/office/powerpoint/2010/main" val="163299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Índice</a:t>
            </a:r>
          </a:p>
        </p:txBody>
      </p:sp>
      <p:sp>
        <p:nvSpPr>
          <p:cNvPr id="15" name="Content Placeholder 2">
            <a:extLst>
              <a:ext uri="{FF2B5EF4-FFF2-40B4-BE49-F238E27FC236}">
                <a16:creationId xmlns:a16="http://schemas.microsoft.com/office/drawing/2014/main" id="{6412C28A-250D-4DF3-8E6A-81B6E7982033}"/>
              </a:ext>
            </a:extLst>
          </p:cNvPr>
          <p:cNvSpPr>
            <a:spLocks noGrp="1"/>
          </p:cNvSpPr>
          <p:nvPr>
            <p:ph idx="1"/>
          </p:nvPr>
        </p:nvSpPr>
        <p:spPr>
          <a:xfrm>
            <a:off x="6096000" y="1253331"/>
            <a:ext cx="4324854" cy="4351338"/>
          </a:xfrm>
        </p:spPr>
        <p:txBody>
          <a:bodyPr>
            <a:normAutofit fontScale="92500" lnSpcReduction="20000"/>
          </a:bodyPr>
          <a:lstStyle/>
          <a:p>
            <a:pPr marL="514350" indent="-514350">
              <a:buFont typeface="+mj-lt"/>
              <a:buAutoNum type="arabicPeriod"/>
            </a:pPr>
            <a:r>
              <a:rPr lang="pt-BR" dirty="0">
                <a:latin typeface="Footlight MT Light" panose="0204060206030A020304" pitchFamily="18" charset="0"/>
                <a:hlinkClick r:id="rId2" action="ppaction://hlinksldjump">
                  <a:extLst>
                    <a:ext uri="{A12FA001-AC4F-418D-AE19-62706E023703}">
                      <ahyp:hlinkClr xmlns:ahyp="http://schemas.microsoft.com/office/drawing/2018/hyperlinkcolor" val="tx"/>
                    </a:ext>
                  </a:extLst>
                </a:hlinkClick>
              </a:rPr>
              <a:t>Resumo</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3" action="ppaction://hlinksldjump">
                  <a:extLst>
                    <a:ext uri="{A12FA001-AC4F-418D-AE19-62706E023703}">
                      <ahyp:hlinkClr xmlns:ahyp="http://schemas.microsoft.com/office/drawing/2018/hyperlinkcolor" val="tx"/>
                    </a:ext>
                  </a:extLst>
                </a:hlinkClick>
              </a:rPr>
              <a:t>História</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4" action="ppaction://hlinksldjump">
                  <a:extLst>
                    <a:ext uri="{A12FA001-AC4F-418D-AE19-62706E023703}">
                      <ahyp:hlinkClr xmlns:ahyp="http://schemas.microsoft.com/office/drawing/2018/hyperlinkcolor" val="tx"/>
                    </a:ext>
                  </a:extLst>
                </a:hlinkClick>
              </a:rPr>
              <a:t>Gameplay</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5" action="ppaction://hlinksldjump">
                  <a:extLst>
                    <a:ext uri="{A12FA001-AC4F-418D-AE19-62706E023703}">
                      <ahyp:hlinkClr xmlns:ahyp="http://schemas.microsoft.com/office/drawing/2018/hyperlinkcolor" val="tx"/>
                    </a:ext>
                  </a:extLst>
                </a:hlinkClick>
              </a:rPr>
              <a:t>Personagens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6" action="ppaction://hlinksldjump">
                  <a:extLst>
                    <a:ext uri="{A12FA001-AC4F-418D-AE19-62706E023703}">
                      <ahyp:hlinkClr xmlns:ahyp="http://schemas.microsoft.com/office/drawing/2018/hyperlinkcolor" val="tx"/>
                    </a:ext>
                  </a:extLst>
                </a:hlinkClick>
              </a:rPr>
              <a:t>Inimigos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7" action="ppaction://hlinksldjump">
                  <a:extLst>
                    <a:ext uri="{A12FA001-AC4F-418D-AE19-62706E023703}">
                      <ahyp:hlinkClr xmlns:ahyp="http://schemas.microsoft.com/office/drawing/2018/hyperlinkcolor" val="tx"/>
                    </a:ext>
                  </a:extLst>
                </a:hlinkClick>
              </a:rPr>
              <a:t>Controles</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8" action="ppaction://hlinksldjump">
                  <a:extLst>
                    <a:ext uri="{A12FA001-AC4F-418D-AE19-62706E023703}">
                      <ahyp:hlinkClr xmlns:ahyp="http://schemas.microsoft.com/office/drawing/2018/hyperlinkcolor" val="tx"/>
                    </a:ext>
                  </a:extLst>
                </a:hlinkClick>
              </a:rPr>
              <a:t>Câmera</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9" action="ppaction://hlinksldjump">
                  <a:extLst>
                    <a:ext uri="{A12FA001-AC4F-418D-AE19-62706E023703}">
                      <ahyp:hlinkClr xmlns:ahyp="http://schemas.microsoft.com/office/drawing/2018/hyperlinkcolor" val="tx"/>
                    </a:ext>
                  </a:extLst>
                </a:hlinkClick>
              </a:rPr>
              <a:t>Universo*</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10" action="ppaction://hlinksldjump">
                  <a:extLst>
                    <a:ext uri="{A12FA001-AC4F-418D-AE19-62706E023703}">
                      <ahyp:hlinkClr xmlns:ahyp="http://schemas.microsoft.com/office/drawing/2018/hyperlinkcolor" val="tx"/>
                    </a:ext>
                  </a:extLst>
                </a:hlinkClick>
              </a:rPr>
              <a:t>Interface* (HUD)</a:t>
            </a:r>
            <a:endParaRPr lang="pt-BR" dirty="0">
              <a:latin typeface="Footlight MT Light" panose="0204060206030A020304" pitchFamily="18" charset="0"/>
            </a:endParaRPr>
          </a:p>
          <a:p>
            <a:pPr marL="514350" indent="-514350">
              <a:buFont typeface="+mj-lt"/>
              <a:buAutoNum type="arabicPeriod"/>
            </a:pPr>
            <a:r>
              <a:rPr lang="pt-BR" dirty="0">
                <a:latin typeface="Footlight MT Light" panose="0204060206030A020304" pitchFamily="18" charset="0"/>
                <a:hlinkClick r:id="rId11" action="ppaction://hlinksldjump">
                  <a:extLst>
                    <a:ext uri="{A12FA001-AC4F-418D-AE19-62706E023703}">
                      <ahyp:hlinkClr xmlns:ahyp="http://schemas.microsoft.com/office/drawing/2018/hyperlinkcolor" val="tx"/>
                    </a:ext>
                  </a:extLst>
                </a:hlinkClick>
              </a:rPr>
              <a:t>Cutscenes*</a:t>
            </a:r>
            <a:endParaRPr lang="pt-BR" dirty="0">
              <a:latin typeface="Footlight MT Light" panose="0204060206030A020304" pitchFamily="18" charset="0"/>
            </a:endParaRPr>
          </a:p>
        </p:txBody>
      </p:sp>
    </p:spTree>
    <p:extLst>
      <p:ext uri="{BB962C8B-B14F-4D97-AF65-F5344CB8AC3E}">
        <p14:creationId xmlns:p14="http://schemas.microsoft.com/office/powerpoint/2010/main" val="801654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Resumo</a:t>
            </a:r>
          </a:p>
        </p:txBody>
      </p:sp>
      <p:sp>
        <p:nvSpPr>
          <p:cNvPr id="3" name="Espaço Reservado para Conteúdo 2">
            <a:extLst>
              <a:ext uri="{FF2B5EF4-FFF2-40B4-BE49-F238E27FC236}">
                <a16:creationId xmlns:a16="http://schemas.microsoft.com/office/drawing/2014/main" id="{9B43714E-E239-4645-B6F6-78CD8F7CA9FD}"/>
              </a:ext>
            </a:extLst>
          </p:cNvPr>
          <p:cNvSpPr>
            <a:spLocks noGrp="1"/>
          </p:cNvSpPr>
          <p:nvPr>
            <p:ph idx="1"/>
          </p:nvPr>
        </p:nvSpPr>
        <p:spPr>
          <a:xfrm>
            <a:off x="5573864" y="1166933"/>
            <a:ext cx="5716988" cy="4279709"/>
          </a:xfrm>
        </p:spPr>
        <p:txBody>
          <a:bodyPr anchor="ctr">
            <a:normAutofit/>
          </a:bodyPr>
          <a:lstStyle/>
          <a:p>
            <a:pPr marL="0" indent="0" algn="just">
              <a:buNone/>
            </a:pPr>
            <a:r>
              <a:rPr lang="pt-BR" sz="2400" dirty="0">
                <a:latin typeface="Arabic Typesetting" panose="020B0604020202020204" pitchFamily="66" charset="-78"/>
                <a:cs typeface="Arabic Typesetting" panose="020B0604020202020204" pitchFamily="66" charset="-78"/>
              </a:rPr>
              <a:t>	Poison Era é um jogo de fantasia em plataforma estilo Metroidvania, onde um jovem guerreiro viaja em busca de um elixir que poderá salvar sua aldeia de um súbito envenenamento em massa. Mas, para isso, ele precisará ser capaz de voltar a tempo à Aldeia de Lúmina.</a:t>
            </a:r>
          </a:p>
        </p:txBody>
      </p:sp>
    </p:spTree>
    <p:extLst>
      <p:ext uri="{BB962C8B-B14F-4D97-AF65-F5344CB8AC3E}">
        <p14:creationId xmlns:p14="http://schemas.microsoft.com/office/powerpoint/2010/main" val="133343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História</a:t>
            </a:r>
          </a:p>
        </p:txBody>
      </p:sp>
      <p:sp>
        <p:nvSpPr>
          <p:cNvPr id="3" name="Espaço Reservado para Conteúdo 2">
            <a:extLst>
              <a:ext uri="{FF2B5EF4-FFF2-40B4-BE49-F238E27FC236}">
                <a16:creationId xmlns:a16="http://schemas.microsoft.com/office/drawing/2014/main" id="{9B43714E-E239-4645-B6F6-78CD8F7CA9FD}"/>
              </a:ext>
            </a:extLst>
          </p:cNvPr>
          <p:cNvSpPr>
            <a:spLocks noGrp="1"/>
          </p:cNvSpPr>
          <p:nvPr>
            <p:ph idx="1"/>
          </p:nvPr>
        </p:nvSpPr>
        <p:spPr>
          <a:xfrm>
            <a:off x="5584780" y="454156"/>
            <a:ext cx="5716988" cy="5705260"/>
          </a:xfrm>
        </p:spPr>
        <p:txBody>
          <a:bodyPr anchor="ctr">
            <a:noAutofit/>
          </a:bodyPr>
          <a:lstStyle/>
          <a:p>
            <a:pPr marL="0" indent="0" algn="ctr">
              <a:buNone/>
            </a:pPr>
            <a:r>
              <a:rPr lang="pt-BR" sz="2000" b="1" dirty="0">
                <a:latin typeface="Arabic Typesetting" panose="03020402040406030203" pitchFamily="66" charset="-78"/>
                <a:cs typeface="Arabic Typesetting" panose="03020402040406030203" pitchFamily="66" charset="-78"/>
              </a:rPr>
              <a:t>O Conto de Lúmina</a:t>
            </a:r>
          </a:p>
          <a:p>
            <a:pPr marL="0" indent="0">
              <a:buNone/>
            </a:pPr>
            <a:r>
              <a:rPr lang="pt-BR" sz="1600" dirty="0">
                <a:latin typeface="Arabic Typesetting" panose="03020402040406030203" pitchFamily="66" charset="-78"/>
                <a:cs typeface="Arabic Typesetting" panose="03020402040406030203" pitchFamily="66" charset="-78"/>
              </a:rPr>
              <a:t>No início do século XIII, houve uma chuva de meteoros que cairam próximo ao rio que abastecia a Aldeia de Lúmina. Dias se passaram, e a população local começou a adoecer.</a:t>
            </a:r>
          </a:p>
          <a:p>
            <a:pPr marL="0" indent="0">
              <a:buNone/>
            </a:pPr>
            <a:r>
              <a:rPr lang="pt-BR" sz="1600" dirty="0">
                <a:latin typeface="Arabic Typesetting" panose="03020402040406030203" pitchFamily="66" charset="-78"/>
                <a:cs typeface="Arabic Typesetting" panose="03020402040406030203" pitchFamily="66" charset="-78"/>
              </a:rPr>
              <a:t>Os curandeiros da região identificaram que este incidente era devido à uma substância que contaminou o rio da aldeia, e que estava envenenando as pessoas. O veneno demorava alguns meses para matar, mas durante esse tempo, deixava o indivíduo bastante debilitado e, como toda a população já estava contaminada, tinha-se pouco tempo para que se encontrasse uma cura antes que todos estivessem mortos. Assim, os sábios começaram a procurar um tratamento. Tempo depois, identificaram que um determinado elixir era capaz de mitigar a substância tóxica.</a:t>
            </a:r>
          </a:p>
          <a:p>
            <a:pPr marL="0" indent="0">
              <a:buNone/>
            </a:pPr>
            <a:r>
              <a:rPr lang="pt-BR" sz="1600" dirty="0">
                <a:latin typeface="Arabic Typesetting" panose="03020402040406030203" pitchFamily="66" charset="-78"/>
                <a:cs typeface="Arabic Typesetting" panose="03020402040406030203" pitchFamily="66" charset="-78"/>
              </a:rPr>
              <a:t>Os líderes da aldeia decidiram, então, que a melhor coisa a se fazer seria misturar esse elixir com a água do rio, porém, não era possível obter a quantidade necessária apenas na região. Seria, portanto, necessário buscar na fonte. Entretando, a fonte era o dente de uma criatura da masmorra, que vivia escondida na raíz da Árvore de Frigg, a qual era protegida por guardiões da floresta.</a:t>
            </a:r>
          </a:p>
          <a:p>
            <a:pPr marL="0" indent="0">
              <a:buNone/>
            </a:pPr>
            <a:r>
              <a:rPr lang="pt-BR" sz="1600" dirty="0">
                <a:latin typeface="Arabic Typesetting" panose="03020402040406030203" pitchFamily="66" charset="-78"/>
                <a:cs typeface="Arabic Typesetting" panose="03020402040406030203" pitchFamily="66" charset="-78"/>
              </a:rPr>
              <a:t>O comando, dessa forma, escolheu Taylor Kaus, um jovem guerreiro, cujo era o mais habilidoso da vila, para partir nessa expedição.</a:t>
            </a:r>
          </a:p>
          <a:p>
            <a:pPr marL="0" indent="0">
              <a:buNone/>
            </a:pPr>
            <a:r>
              <a:rPr lang="pt-BR" sz="1600" dirty="0">
                <a:latin typeface="Arabic Typesetting" panose="03020402040406030203" pitchFamily="66" charset="-78"/>
                <a:cs typeface="Arabic Typesetting" panose="03020402040406030203" pitchFamily="66" charset="-78"/>
              </a:rPr>
              <a:t>Foi lhe instruído que, ele precisaria ir até a Árvore de Frigg e descer pelo seu interior para poder chegar a masmorra. Porém, ele teria que, além de enfrentar os sentinelas Orionis, encontrar quatro runas míticas, espalhadas no núcleo da árvore, para poder abrir o portão do calabouço. E, então, o jovem teria que derroar Ríguel, a besta, e capturar seus dentes. Não somente isso, ele ainda teria que voltar à tempo, antes que ele seu povo morressem.</a:t>
            </a:r>
          </a:p>
        </p:txBody>
      </p:sp>
    </p:spTree>
    <p:extLst>
      <p:ext uri="{BB962C8B-B14F-4D97-AF65-F5344CB8AC3E}">
        <p14:creationId xmlns:p14="http://schemas.microsoft.com/office/powerpoint/2010/main" val="2452858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Gameplay</a:t>
            </a:r>
          </a:p>
        </p:txBody>
      </p:sp>
      <p:sp>
        <p:nvSpPr>
          <p:cNvPr id="3" name="Espaço Reservado para Conteúdo 2">
            <a:extLst>
              <a:ext uri="{FF2B5EF4-FFF2-40B4-BE49-F238E27FC236}">
                <a16:creationId xmlns:a16="http://schemas.microsoft.com/office/drawing/2014/main" id="{9B43714E-E239-4645-B6F6-78CD8F7CA9FD}"/>
              </a:ext>
            </a:extLst>
          </p:cNvPr>
          <p:cNvSpPr>
            <a:spLocks noGrp="1"/>
          </p:cNvSpPr>
          <p:nvPr>
            <p:ph idx="1"/>
          </p:nvPr>
        </p:nvSpPr>
        <p:spPr>
          <a:xfrm>
            <a:off x="5584780" y="0"/>
            <a:ext cx="5716988" cy="6858000"/>
          </a:xfrm>
        </p:spPr>
        <p:txBody>
          <a:bodyPr anchor="ctr">
            <a:noAutofit/>
          </a:bodyPr>
          <a:lstStyle/>
          <a:p>
            <a:pPr marL="0" indent="0">
              <a:buNone/>
            </a:pPr>
            <a:r>
              <a:rPr lang="pt-BR" sz="1600" dirty="0">
                <a:latin typeface="Arabic Typesetting" panose="03020402040406030203" pitchFamily="66" charset="-78"/>
                <a:cs typeface="Arabic Typesetting" panose="03020402040406030203" pitchFamily="66" charset="-78"/>
              </a:rPr>
              <a:t>A Árvore de Frigg é composta por quatro andares, cada um contendo uma runa diferente, bem como os Orionis de cada andar relacionados com a caracterísca de sua respectiva runa.</a:t>
            </a:r>
          </a:p>
          <a:p>
            <a:pPr marL="0" indent="0">
              <a:buNone/>
            </a:pPr>
            <a:r>
              <a:rPr lang="pt-BR" sz="1600" dirty="0">
                <a:latin typeface="Arabic Typesetting" panose="03020402040406030203" pitchFamily="66" charset="-78"/>
                <a:cs typeface="Arabic Typesetting" panose="03020402040406030203" pitchFamily="66" charset="-78"/>
              </a:rPr>
              <a:t>Quanto mais o guerreiro desce a árvore, mais difíceis são seus inimigos. Os iniciais dão dano físico que pode ser combatido com armadura. Os intermediários são semelhantes aos iniciais, porém, eles também possuem armadura, o que requer uma arma mais forte para enfrentá-los. Os finais, dão dano verdadeiro, não sendo possível combatê-los com armadura, portanto, é necessário que Kaus melhore seu </a:t>
            </a:r>
            <a:r>
              <a:rPr lang="pt-BR" sz="1600" i="1" dirty="0">
                <a:latin typeface="Arabic Typesetting" panose="03020402040406030203" pitchFamily="66" charset="-78"/>
                <a:cs typeface="Arabic Typesetting" panose="03020402040406030203" pitchFamily="66" charset="-78"/>
              </a:rPr>
              <a:t>status</a:t>
            </a:r>
            <a:r>
              <a:rPr lang="pt-BR" sz="1600" dirty="0">
                <a:latin typeface="Arabic Typesetting" panose="03020402040406030203" pitchFamily="66" charset="-78"/>
                <a:cs typeface="Arabic Typesetting" panose="03020402040406030203" pitchFamily="66" charset="-78"/>
              </a:rPr>
              <a:t> de vida. Já o Ríguel, dá somente dano físico, de alto valor, e de forma lenta, bem como possui </a:t>
            </a:r>
            <a:r>
              <a:rPr lang="pt-BR" sz="1600" i="1" dirty="0">
                <a:latin typeface="Arabic Typesetting" panose="03020402040406030203" pitchFamily="66" charset="-78"/>
                <a:cs typeface="Arabic Typesetting" panose="03020402040406030203" pitchFamily="66" charset="-78"/>
              </a:rPr>
              <a:t>status</a:t>
            </a:r>
            <a:r>
              <a:rPr lang="pt-BR" sz="1600" dirty="0">
                <a:latin typeface="Arabic Typesetting" panose="03020402040406030203" pitchFamily="66" charset="-78"/>
                <a:cs typeface="Arabic Typesetting" panose="03020402040406030203" pitchFamily="66" charset="-78"/>
              </a:rPr>
              <a:t> de vida muito elevado e pouca armadura.</a:t>
            </a:r>
          </a:p>
          <a:p>
            <a:pPr marL="0" indent="0">
              <a:buNone/>
            </a:pPr>
            <a:r>
              <a:rPr lang="pt-BR" sz="1600" dirty="0">
                <a:latin typeface="Arabic Typesetting" panose="03020402040406030203" pitchFamily="66" charset="-78"/>
                <a:cs typeface="Arabic Typesetting" panose="03020402040406030203" pitchFamily="66" charset="-78"/>
              </a:rPr>
              <a:t>Cada inimigo que for excecutado fornece algumas moedas de ouro, essas que podem ser trocadas por itens e melhorias na loja ao final de cada andar.</a:t>
            </a:r>
          </a:p>
          <a:p>
            <a:pPr marL="0" indent="0">
              <a:buNone/>
            </a:pPr>
            <a:endParaRPr lang="pt-BR" sz="1600" dirty="0">
              <a:latin typeface="Arabic Typesetting" panose="03020402040406030203" pitchFamily="66" charset="-78"/>
              <a:cs typeface="Arabic Typesetting" panose="03020402040406030203" pitchFamily="66" charset="-78"/>
            </a:endParaRPr>
          </a:p>
          <a:p>
            <a:pPr marL="0" indent="0">
              <a:buNone/>
            </a:pPr>
            <a:endParaRPr lang="pt-BR" sz="1600" dirty="0">
              <a:latin typeface="Arabic Typesetting" panose="03020402040406030203" pitchFamily="66" charset="-78"/>
              <a:cs typeface="Arabic Typesetting" panose="03020402040406030203" pitchFamily="66" charset="-78"/>
            </a:endParaRPr>
          </a:p>
          <a:p>
            <a:pPr marL="0" indent="0">
              <a:buNone/>
            </a:pPr>
            <a:endParaRPr lang="pt-BR" sz="1600" dirty="0">
              <a:latin typeface="Arabic Typesetting" panose="03020402040406030203" pitchFamily="66" charset="-78"/>
              <a:cs typeface="Arabic Typesetting" panose="03020402040406030203" pitchFamily="66" charset="-78"/>
            </a:endParaRPr>
          </a:p>
          <a:p>
            <a:pPr marL="0" indent="0">
              <a:buNone/>
            </a:pPr>
            <a:r>
              <a:rPr lang="pt-BR" sz="1600" dirty="0">
                <a:latin typeface="Arabic Typesetting" panose="03020402040406030203" pitchFamily="66" charset="-78"/>
                <a:cs typeface="Arabic Typesetting" panose="03020402040406030203" pitchFamily="66" charset="-78"/>
              </a:rPr>
              <a:t>Quanto mais Orionis Kaus matar, mais fácil será de derrotar Ríguel.</a:t>
            </a:r>
          </a:p>
          <a:p>
            <a:pPr marL="0" indent="0">
              <a:buNone/>
            </a:pPr>
            <a:r>
              <a:rPr lang="pt-BR" sz="1600" dirty="0">
                <a:latin typeface="Arabic Typesetting" panose="03020402040406030203" pitchFamily="66" charset="-78"/>
                <a:cs typeface="Arabic Typesetting" panose="03020402040406030203" pitchFamily="66" charset="-78"/>
              </a:rPr>
              <a:t>Kaus pode desmaiar duas vezes, caso sua barra de vida chegue a zero, em seguida, se recupera com 50% de sua vida total. O Guerreiro morre quando sua vida chega a zero três vezes</a:t>
            </a:r>
          </a:p>
          <a:p>
            <a:pPr marL="0" indent="0">
              <a:buNone/>
            </a:pPr>
            <a:r>
              <a:rPr lang="pt-BR" sz="1600" dirty="0">
                <a:latin typeface="Arabic Typesetting" panose="03020402040406030203" pitchFamily="66" charset="-78"/>
                <a:cs typeface="Arabic Typesetting" panose="03020402040406030203" pitchFamily="66" charset="-78"/>
              </a:rPr>
              <a:t>Para que se conclua o jogo com sucesso, Kaus deve ser capaz de encontrar todas as runas para chegar à masmorra e derrotar Ríguel antes que o tempo do cronômetro acabe.</a:t>
            </a:r>
          </a:p>
          <a:p>
            <a:pPr marL="0" indent="0">
              <a:buNone/>
            </a:pPr>
            <a:r>
              <a:rPr lang="pt-BR" sz="1600" dirty="0">
                <a:latin typeface="Arabic Typesetting" panose="03020402040406030203" pitchFamily="66" charset="-78"/>
                <a:cs typeface="Arabic Typesetting" panose="03020402040406030203" pitchFamily="66" charset="-78"/>
              </a:rPr>
              <a:t>O jogo possui dois finais, um no qual toda a Aldeia de Lúmina morre, outro no qual ela se recupera.</a:t>
            </a:r>
          </a:p>
        </p:txBody>
      </p:sp>
      <p:sp>
        <p:nvSpPr>
          <p:cNvPr id="11" name="TextBox 10">
            <a:extLst>
              <a:ext uri="{FF2B5EF4-FFF2-40B4-BE49-F238E27FC236}">
                <a16:creationId xmlns:a16="http://schemas.microsoft.com/office/drawing/2014/main" id="{CB0FC98E-A386-45FB-8FF2-F7B8D2523436}"/>
              </a:ext>
            </a:extLst>
          </p:cNvPr>
          <p:cNvSpPr txBox="1"/>
          <p:nvPr/>
        </p:nvSpPr>
        <p:spPr>
          <a:xfrm>
            <a:off x="8441406" y="3206209"/>
            <a:ext cx="2860362" cy="923330"/>
          </a:xfrm>
          <a:prstGeom prst="rect">
            <a:avLst/>
          </a:prstGeom>
          <a:noFill/>
        </p:spPr>
        <p:txBody>
          <a:bodyPr wrap="square">
            <a:spAutoFit/>
          </a:bodyPr>
          <a:lstStyle/>
          <a:p>
            <a:pPr marL="0" indent="0">
              <a:buNone/>
            </a:pPr>
            <a:r>
              <a:rPr lang="pt-BR" sz="1800" dirty="0">
                <a:latin typeface="Arabic Typesetting" panose="03020402040406030203" pitchFamily="66" charset="-78"/>
                <a:cs typeface="Arabic Typesetting" panose="03020402040406030203" pitchFamily="66" charset="-78"/>
              </a:rPr>
              <a:t>Melhorias disponíveis:</a:t>
            </a:r>
          </a:p>
          <a:p>
            <a:pPr marL="285750" indent="-285750">
              <a:buFont typeface="Arial" panose="020B0604020202020204" pitchFamily="34" charset="0"/>
              <a:buChar char="•"/>
            </a:pPr>
            <a:r>
              <a:rPr lang="pt-BR" sz="1800" dirty="0">
                <a:latin typeface="Arabic Typesetting" panose="03020402040406030203" pitchFamily="66" charset="-78"/>
                <a:cs typeface="Arabic Typesetting" panose="03020402040406030203" pitchFamily="66" charset="-78"/>
              </a:rPr>
              <a:t>Status de vida;</a:t>
            </a:r>
          </a:p>
          <a:p>
            <a:pPr marL="285750" indent="-285750">
              <a:buFont typeface="Arial" panose="020B0604020202020204" pitchFamily="34" charset="0"/>
              <a:buChar char="•"/>
            </a:pPr>
            <a:r>
              <a:rPr lang="pt-BR" sz="1800" dirty="0">
                <a:latin typeface="Arabic Typesetting" panose="03020402040406030203" pitchFamily="66" charset="-78"/>
                <a:cs typeface="Arabic Typesetting" panose="03020402040406030203" pitchFamily="66" charset="-78"/>
              </a:rPr>
              <a:t>Melhoria na espada.</a:t>
            </a:r>
          </a:p>
        </p:txBody>
      </p:sp>
      <p:sp>
        <p:nvSpPr>
          <p:cNvPr id="15" name="TextBox 14">
            <a:extLst>
              <a:ext uri="{FF2B5EF4-FFF2-40B4-BE49-F238E27FC236}">
                <a16:creationId xmlns:a16="http://schemas.microsoft.com/office/drawing/2014/main" id="{EAD18E18-4537-4D49-A0E6-32451014F9EA}"/>
              </a:ext>
            </a:extLst>
          </p:cNvPr>
          <p:cNvSpPr txBox="1"/>
          <p:nvPr/>
        </p:nvSpPr>
        <p:spPr>
          <a:xfrm>
            <a:off x="5839261" y="3206209"/>
            <a:ext cx="2606096" cy="923330"/>
          </a:xfrm>
          <a:prstGeom prst="rect">
            <a:avLst/>
          </a:prstGeom>
          <a:noFill/>
        </p:spPr>
        <p:txBody>
          <a:bodyPr wrap="square">
            <a:spAutoFit/>
          </a:bodyPr>
          <a:lstStyle/>
          <a:p>
            <a:pPr marL="0" indent="0">
              <a:buNone/>
            </a:pPr>
            <a:r>
              <a:rPr lang="pt-BR" sz="1800" dirty="0">
                <a:latin typeface="Arabic Typesetting" panose="03020402040406030203" pitchFamily="66" charset="-78"/>
                <a:cs typeface="Arabic Typesetting" panose="03020402040406030203" pitchFamily="66" charset="-78"/>
              </a:rPr>
              <a:t>Itens disponíveis:</a:t>
            </a:r>
          </a:p>
          <a:p>
            <a:pPr marL="285750" indent="-285750">
              <a:buFont typeface="Arial" panose="020B0604020202020204" pitchFamily="34" charset="0"/>
              <a:buChar char="•"/>
            </a:pPr>
            <a:r>
              <a:rPr lang="pt-BR" sz="1800" dirty="0">
                <a:latin typeface="Arabic Typesetting" panose="03020402040406030203" pitchFamily="66" charset="-78"/>
                <a:cs typeface="Arabic Typesetting" panose="03020402040406030203" pitchFamily="66" charset="-78"/>
              </a:rPr>
              <a:t>Poção de regeneração;</a:t>
            </a:r>
          </a:p>
          <a:p>
            <a:pPr marL="285750" indent="-285750">
              <a:buFont typeface="Arial" panose="020B0604020202020204" pitchFamily="34" charset="0"/>
              <a:buChar char="•"/>
            </a:pPr>
            <a:r>
              <a:rPr lang="pt-BR" sz="1800" dirty="0">
                <a:latin typeface="Arabic Typesetting" panose="03020402040406030203" pitchFamily="66" charset="-78"/>
                <a:cs typeface="Arabic Typesetting" panose="03020402040406030203" pitchFamily="66" charset="-78"/>
              </a:rPr>
              <a:t>Armadura.</a:t>
            </a:r>
          </a:p>
        </p:txBody>
      </p:sp>
    </p:spTree>
    <p:extLst>
      <p:ext uri="{BB962C8B-B14F-4D97-AF65-F5344CB8AC3E}">
        <p14:creationId xmlns:p14="http://schemas.microsoft.com/office/powerpoint/2010/main" val="3161691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96555" y="1166932"/>
            <a:ext cx="3582073" cy="4279709"/>
          </a:xfrm>
        </p:spPr>
        <p:txBody>
          <a:bodyPr anchor="ctr">
            <a:normAutofit/>
          </a:bodyPr>
          <a:lstStyle/>
          <a:p>
            <a:r>
              <a:rPr lang="pt-BR" sz="4800" b="1" dirty="0">
                <a:solidFill>
                  <a:schemeClr val="bg1"/>
                </a:solidFill>
                <a:latin typeface="Footlight MT Light" panose="0204060206030A020304" pitchFamily="18" charset="0"/>
              </a:rPr>
              <a:t>Personagens*</a:t>
            </a:r>
          </a:p>
        </p:txBody>
      </p:sp>
      <p:sp>
        <p:nvSpPr>
          <p:cNvPr id="11" name="TextBox 10">
            <a:extLst>
              <a:ext uri="{FF2B5EF4-FFF2-40B4-BE49-F238E27FC236}">
                <a16:creationId xmlns:a16="http://schemas.microsoft.com/office/drawing/2014/main" id="{CECEA0A9-A381-4642-B030-D581CB6EC6AF}"/>
              </a:ext>
            </a:extLst>
          </p:cNvPr>
          <p:cNvSpPr txBox="1"/>
          <p:nvPr/>
        </p:nvSpPr>
        <p:spPr>
          <a:xfrm>
            <a:off x="5229781" y="547422"/>
            <a:ext cx="6096000" cy="523220"/>
          </a:xfrm>
          <a:prstGeom prst="rect">
            <a:avLst/>
          </a:prstGeom>
          <a:noFill/>
        </p:spPr>
        <p:txBody>
          <a:bodyPr wrap="square">
            <a:spAutoFit/>
          </a:bodyPr>
          <a:lstStyle/>
          <a:p>
            <a:pPr marL="0" indent="0" algn="ctr">
              <a:buNone/>
            </a:pPr>
            <a:r>
              <a:rPr lang="pt-BR" sz="2800" b="1" dirty="0">
                <a:latin typeface="Arabic Typesetting" panose="03020402040406030203" pitchFamily="66" charset="-78"/>
                <a:cs typeface="Arabic Typesetting" panose="03020402040406030203" pitchFamily="66" charset="-78"/>
              </a:rPr>
              <a:t>Taylor Kaus</a:t>
            </a:r>
          </a:p>
        </p:txBody>
      </p:sp>
      <p:pic>
        <p:nvPicPr>
          <p:cNvPr id="25" name="Picture 24">
            <a:extLst>
              <a:ext uri="{FF2B5EF4-FFF2-40B4-BE49-F238E27FC236}">
                <a16:creationId xmlns:a16="http://schemas.microsoft.com/office/drawing/2014/main" id="{5FF0FEE4-C247-4883-9E0C-7940D65F4AD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6974253" y="4601690"/>
            <a:ext cx="1533600" cy="990600"/>
          </a:xfrm>
          <a:prstGeom prst="rect">
            <a:avLst/>
          </a:prstGeom>
        </p:spPr>
      </p:pic>
      <p:pic>
        <p:nvPicPr>
          <p:cNvPr id="27" name="Picture 26" descr="A picture containing toy&#10;&#10;Description automatically generated">
            <a:extLst>
              <a:ext uri="{FF2B5EF4-FFF2-40B4-BE49-F238E27FC236}">
                <a16:creationId xmlns:a16="http://schemas.microsoft.com/office/drawing/2014/main" id="{78E2FB12-DCF5-4A24-9971-2CC4DF89366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976888" y="2621990"/>
            <a:ext cx="1530000" cy="990000"/>
          </a:xfrm>
          <a:prstGeom prst="rect">
            <a:avLst/>
          </a:prstGeom>
        </p:spPr>
      </p:pic>
      <p:pic>
        <p:nvPicPr>
          <p:cNvPr id="29" name="Picture 28" descr="A picture containing toy&#10;&#10;Description automatically generated">
            <a:extLst>
              <a:ext uri="{FF2B5EF4-FFF2-40B4-BE49-F238E27FC236}">
                <a16:creationId xmlns:a16="http://schemas.microsoft.com/office/drawing/2014/main" id="{AA0610BC-5095-46BA-A671-AACD1632943E}"/>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435965" y="4601690"/>
            <a:ext cx="1530000" cy="990600"/>
          </a:xfrm>
          <a:prstGeom prst="rect">
            <a:avLst/>
          </a:prstGeom>
        </p:spPr>
      </p:pic>
      <p:pic>
        <p:nvPicPr>
          <p:cNvPr id="31" name="Picture 30" descr="A picture containing toy&#10;&#10;Description automatically generated">
            <a:extLst>
              <a:ext uri="{FF2B5EF4-FFF2-40B4-BE49-F238E27FC236}">
                <a16:creationId xmlns:a16="http://schemas.microsoft.com/office/drawing/2014/main" id="{CEE5D071-31A3-441B-B08E-FD3640847BFA}"/>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435965" y="3611690"/>
            <a:ext cx="1530000" cy="990600"/>
          </a:xfrm>
          <a:prstGeom prst="rect">
            <a:avLst/>
          </a:prstGeom>
        </p:spPr>
      </p:pic>
      <p:pic>
        <p:nvPicPr>
          <p:cNvPr id="33" name="Picture 32" descr="A picture containing toy&#10;&#10;Description automatically generated">
            <a:extLst>
              <a:ext uri="{FF2B5EF4-FFF2-40B4-BE49-F238E27FC236}">
                <a16:creationId xmlns:a16="http://schemas.microsoft.com/office/drawing/2014/main" id="{13B27BCB-E44C-4E75-86A5-7E672ED5ECA1}"/>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5435965" y="5622426"/>
            <a:ext cx="1530000" cy="990600"/>
          </a:xfrm>
          <a:prstGeom prst="rect">
            <a:avLst/>
          </a:prstGeom>
        </p:spPr>
      </p:pic>
      <p:pic>
        <p:nvPicPr>
          <p:cNvPr id="35" name="Picture 34" descr="A picture containing toy&#10;&#10;Description automatically generated">
            <a:extLst>
              <a:ext uri="{FF2B5EF4-FFF2-40B4-BE49-F238E27FC236}">
                <a16:creationId xmlns:a16="http://schemas.microsoft.com/office/drawing/2014/main" id="{C48C2BB6-8C38-45D7-B085-DFE1938B72A0}"/>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5435965" y="2621990"/>
            <a:ext cx="1530000" cy="990000"/>
          </a:xfrm>
          <a:prstGeom prst="rect">
            <a:avLst/>
          </a:prstGeom>
        </p:spPr>
      </p:pic>
      <p:pic>
        <p:nvPicPr>
          <p:cNvPr id="37" name="Picture 36" descr="A picture containing graphical user interface&#10;&#10;Description automatically generated">
            <a:extLst>
              <a:ext uri="{FF2B5EF4-FFF2-40B4-BE49-F238E27FC236}">
                <a16:creationId xmlns:a16="http://schemas.microsoft.com/office/drawing/2014/main" id="{EB2A7FF1-6BDA-449E-AFCD-6BD1697EA5AD}"/>
              </a:ext>
            </a:extLst>
          </p:cNvPr>
          <p:cNvPicPr>
            <a:picLocks/>
          </p:cNvPicPr>
          <p:nvPr/>
        </p:nvPicPr>
        <p:blipFill rotWithShape="1">
          <a:blip r:embed="rId8">
            <a:extLst>
              <a:ext uri="{28A0092B-C50C-407E-A947-70E740481C1C}">
                <a14:useLocalDpi xmlns:a14="http://schemas.microsoft.com/office/drawing/2010/main" val="0"/>
              </a:ext>
            </a:extLst>
          </a:blip>
          <a:stretch/>
        </p:blipFill>
        <p:spPr>
          <a:xfrm>
            <a:off x="6976888" y="3647238"/>
            <a:ext cx="1530000" cy="954000"/>
          </a:xfrm>
          <a:prstGeom prst="rect">
            <a:avLst/>
          </a:prstGeom>
        </p:spPr>
      </p:pic>
      <p:pic>
        <p:nvPicPr>
          <p:cNvPr id="39" name="Picture 38" descr="Map&#10;&#10;Description automatically generated">
            <a:extLst>
              <a:ext uri="{FF2B5EF4-FFF2-40B4-BE49-F238E27FC236}">
                <a16:creationId xmlns:a16="http://schemas.microsoft.com/office/drawing/2014/main" id="{0ED1D7D6-5D2D-4BDC-9A4B-D059C747078B}"/>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6976888" y="5629125"/>
            <a:ext cx="1530000" cy="99060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9E395D54-E666-43B4-B73E-E0A2A668EC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45546" y="5001696"/>
            <a:ext cx="1981200" cy="1600200"/>
          </a:xfrm>
          <a:prstGeom prst="rect">
            <a:avLst/>
          </a:prstGeom>
        </p:spPr>
      </p:pic>
      <p:pic>
        <p:nvPicPr>
          <p:cNvPr id="43" name="Picture 42" descr="A picture containing arrow&#10;&#10;Description automatically generated">
            <a:extLst>
              <a:ext uri="{FF2B5EF4-FFF2-40B4-BE49-F238E27FC236}">
                <a16:creationId xmlns:a16="http://schemas.microsoft.com/office/drawing/2014/main" id="{7225D07F-F2EC-4AC6-8EF0-43DB00DD54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44581" y="3754243"/>
            <a:ext cx="1981200" cy="1600200"/>
          </a:xfrm>
          <a:prstGeom prst="rect">
            <a:avLst/>
          </a:prstGeom>
        </p:spPr>
      </p:pic>
      <p:pic>
        <p:nvPicPr>
          <p:cNvPr id="45" name="Picture 44" descr="Arrow&#10;&#10;Description automatically generated">
            <a:extLst>
              <a:ext uri="{FF2B5EF4-FFF2-40B4-BE49-F238E27FC236}">
                <a16:creationId xmlns:a16="http://schemas.microsoft.com/office/drawing/2014/main" id="{E5EE9613-D3B4-48FD-8EA0-106E8E053DCD}"/>
              </a:ext>
            </a:extLst>
          </p:cNvPr>
          <p:cNvPicPr>
            <a:picLocks noChangeAspect="1"/>
          </p:cNvPicPr>
          <p:nvPr/>
        </p:nvPicPr>
        <p:blipFill rotWithShape="1">
          <a:blip r:embed="rId12">
            <a:extLst>
              <a:ext uri="{28A0092B-C50C-407E-A947-70E740481C1C}">
                <a14:useLocalDpi xmlns:a14="http://schemas.microsoft.com/office/drawing/2010/main" val="0"/>
              </a:ext>
            </a:extLst>
          </a:blip>
          <a:srcRect t="10441"/>
          <a:stretch/>
        </p:blipFill>
        <p:spPr>
          <a:xfrm>
            <a:off x="9344581" y="2621989"/>
            <a:ext cx="1981200" cy="1433113"/>
          </a:xfrm>
          <a:prstGeom prst="rect">
            <a:avLst/>
          </a:prstGeom>
        </p:spPr>
      </p:pic>
      <p:sp>
        <p:nvSpPr>
          <p:cNvPr id="46" name="Espaço Reservado para Conteúdo 2">
            <a:extLst>
              <a:ext uri="{FF2B5EF4-FFF2-40B4-BE49-F238E27FC236}">
                <a16:creationId xmlns:a16="http://schemas.microsoft.com/office/drawing/2014/main" id="{8697ED09-EA6E-46E0-ADFC-0C139DF145D9}"/>
              </a:ext>
            </a:extLst>
          </p:cNvPr>
          <p:cNvSpPr>
            <a:spLocks noGrp="1"/>
          </p:cNvSpPr>
          <p:nvPr>
            <p:ph idx="1"/>
          </p:nvPr>
        </p:nvSpPr>
        <p:spPr>
          <a:xfrm>
            <a:off x="5027782" y="653331"/>
            <a:ext cx="6843337" cy="2031884"/>
          </a:xfrm>
        </p:spPr>
        <p:txBody>
          <a:bodyPr anchor="ctr">
            <a:noAutofit/>
          </a:bodyPr>
          <a:lstStyle/>
          <a:p>
            <a:pPr marL="0" indent="0">
              <a:buNone/>
            </a:pPr>
            <a:r>
              <a:rPr lang="pt-BR" sz="1600" dirty="0">
                <a:latin typeface="Arabic Typesetting" panose="03020402040406030203" pitchFamily="66" charset="-78"/>
                <a:cs typeface="Arabic Typesetting" panose="03020402040406030203" pitchFamily="66" charset="-78"/>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84190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96555" y="1166932"/>
            <a:ext cx="3582073" cy="4279709"/>
          </a:xfrm>
        </p:spPr>
        <p:txBody>
          <a:bodyPr anchor="ctr">
            <a:normAutofit/>
          </a:bodyPr>
          <a:lstStyle/>
          <a:p>
            <a:r>
              <a:rPr lang="pt-BR" sz="4800" b="1" dirty="0">
                <a:solidFill>
                  <a:schemeClr val="bg1"/>
                </a:solidFill>
                <a:latin typeface="Footlight MT Light" panose="0204060206030A020304" pitchFamily="18" charset="0"/>
              </a:rPr>
              <a:t>Personagens*</a:t>
            </a:r>
          </a:p>
        </p:txBody>
      </p:sp>
      <p:sp>
        <p:nvSpPr>
          <p:cNvPr id="11" name="TextBox 10">
            <a:extLst>
              <a:ext uri="{FF2B5EF4-FFF2-40B4-BE49-F238E27FC236}">
                <a16:creationId xmlns:a16="http://schemas.microsoft.com/office/drawing/2014/main" id="{CECEA0A9-A381-4642-B030-D581CB6EC6AF}"/>
              </a:ext>
            </a:extLst>
          </p:cNvPr>
          <p:cNvSpPr txBox="1"/>
          <p:nvPr/>
        </p:nvSpPr>
        <p:spPr>
          <a:xfrm>
            <a:off x="5229781" y="547422"/>
            <a:ext cx="6096000" cy="523220"/>
          </a:xfrm>
          <a:prstGeom prst="rect">
            <a:avLst/>
          </a:prstGeom>
          <a:noFill/>
        </p:spPr>
        <p:txBody>
          <a:bodyPr wrap="square">
            <a:spAutoFit/>
          </a:bodyPr>
          <a:lstStyle/>
          <a:p>
            <a:pPr marL="0" indent="0" algn="ctr">
              <a:buNone/>
            </a:pPr>
            <a:r>
              <a:rPr lang="pt-BR" sz="2800" b="1" dirty="0">
                <a:latin typeface="Arabic Typesetting" panose="03020402040406030203" pitchFamily="66" charset="-78"/>
                <a:cs typeface="Arabic Typesetting" panose="03020402040406030203" pitchFamily="66" charset="-78"/>
              </a:rPr>
              <a:t>Métricas</a:t>
            </a:r>
          </a:p>
        </p:txBody>
      </p:sp>
    </p:spTree>
    <p:extLst>
      <p:ext uri="{BB962C8B-B14F-4D97-AF65-F5344CB8AC3E}">
        <p14:creationId xmlns:p14="http://schemas.microsoft.com/office/powerpoint/2010/main" val="3206204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ítulo 1">
            <a:extLst>
              <a:ext uri="{FF2B5EF4-FFF2-40B4-BE49-F238E27FC236}">
                <a16:creationId xmlns:a16="http://schemas.microsoft.com/office/drawing/2014/main" id="{892CF2A5-E60A-433A-BDA5-D40820BB66AA}"/>
              </a:ext>
            </a:extLst>
          </p:cNvPr>
          <p:cNvSpPr>
            <a:spLocks noGrp="1"/>
          </p:cNvSpPr>
          <p:nvPr>
            <p:ph type="title"/>
          </p:nvPr>
        </p:nvSpPr>
        <p:spPr>
          <a:xfrm>
            <a:off x="767290" y="1166932"/>
            <a:ext cx="3582073" cy="4279709"/>
          </a:xfrm>
        </p:spPr>
        <p:txBody>
          <a:bodyPr anchor="ctr">
            <a:normAutofit/>
          </a:bodyPr>
          <a:lstStyle/>
          <a:p>
            <a:r>
              <a:rPr lang="pt-BR" sz="4800" b="1" dirty="0">
                <a:solidFill>
                  <a:schemeClr val="bg1"/>
                </a:solidFill>
                <a:latin typeface="Footlight MT Light" panose="0204060206030A020304" pitchFamily="18" charset="0"/>
              </a:rPr>
              <a:t>Inimigos</a:t>
            </a:r>
          </a:p>
        </p:txBody>
      </p:sp>
      <p:sp>
        <p:nvSpPr>
          <p:cNvPr id="15" name="TextBox 14">
            <a:extLst>
              <a:ext uri="{FF2B5EF4-FFF2-40B4-BE49-F238E27FC236}">
                <a16:creationId xmlns:a16="http://schemas.microsoft.com/office/drawing/2014/main" id="{9BD36824-34C5-4538-B88E-43F88E05E47B}"/>
              </a:ext>
            </a:extLst>
          </p:cNvPr>
          <p:cNvSpPr txBox="1"/>
          <p:nvPr/>
        </p:nvSpPr>
        <p:spPr>
          <a:xfrm>
            <a:off x="5273836" y="496962"/>
            <a:ext cx="6094602" cy="461665"/>
          </a:xfrm>
          <a:prstGeom prst="rect">
            <a:avLst/>
          </a:prstGeom>
          <a:noFill/>
        </p:spPr>
        <p:txBody>
          <a:bodyPr wrap="square">
            <a:spAutoFit/>
          </a:bodyPr>
          <a:lstStyle/>
          <a:p>
            <a:pPr marL="0" indent="0" algn="ctr">
              <a:buNone/>
            </a:pPr>
            <a:r>
              <a:rPr lang="pt-BR" sz="2400" b="1" dirty="0">
                <a:latin typeface="Arabic Typesetting" panose="03020402040406030203" pitchFamily="66" charset="-78"/>
                <a:cs typeface="Arabic Typesetting" panose="03020402040406030203" pitchFamily="66" charset="-78"/>
              </a:rPr>
              <a:t>Ríguel, a besta.</a:t>
            </a:r>
          </a:p>
        </p:txBody>
      </p:sp>
      <p:sp>
        <p:nvSpPr>
          <p:cNvPr id="17" name="TextBox 16">
            <a:extLst>
              <a:ext uri="{FF2B5EF4-FFF2-40B4-BE49-F238E27FC236}">
                <a16:creationId xmlns:a16="http://schemas.microsoft.com/office/drawing/2014/main" id="{1C6CBC46-98EA-4A65-8AA1-168933FBD109}"/>
              </a:ext>
            </a:extLst>
          </p:cNvPr>
          <p:cNvSpPr txBox="1"/>
          <p:nvPr/>
        </p:nvSpPr>
        <p:spPr>
          <a:xfrm>
            <a:off x="5273836" y="3244334"/>
            <a:ext cx="6150874" cy="461665"/>
          </a:xfrm>
          <a:prstGeom prst="rect">
            <a:avLst/>
          </a:prstGeom>
          <a:noFill/>
        </p:spPr>
        <p:txBody>
          <a:bodyPr wrap="square">
            <a:spAutoFit/>
          </a:bodyPr>
          <a:lstStyle/>
          <a:p>
            <a:pPr marL="0" indent="0" algn="ctr">
              <a:buNone/>
            </a:pPr>
            <a:r>
              <a:rPr lang="pt-BR" sz="2400" b="1" dirty="0">
                <a:latin typeface="Arabic Typesetting" panose="03020402040406030203" pitchFamily="66" charset="-78"/>
                <a:cs typeface="Arabic Typesetting" panose="03020402040406030203" pitchFamily="66" charset="-78"/>
              </a:rPr>
              <a:t>Orionis</a:t>
            </a:r>
          </a:p>
        </p:txBody>
      </p:sp>
      <p:pic>
        <p:nvPicPr>
          <p:cNvPr id="4" name="Picture 3" descr="A picture containing text&#10;&#10;Description automatically generated">
            <a:extLst>
              <a:ext uri="{FF2B5EF4-FFF2-40B4-BE49-F238E27FC236}">
                <a16:creationId xmlns:a16="http://schemas.microsoft.com/office/drawing/2014/main" id="{852DBB63-D718-4C13-A51D-ABF082A4AC0C}"/>
              </a:ext>
            </a:extLst>
          </p:cNvPr>
          <p:cNvPicPr>
            <a:picLocks noChangeAspect="1"/>
          </p:cNvPicPr>
          <p:nvPr/>
        </p:nvPicPr>
        <p:blipFill rotWithShape="1">
          <a:blip r:embed="rId2">
            <a:extLst>
              <a:ext uri="{28A0092B-C50C-407E-A947-70E740481C1C}">
                <a14:useLocalDpi xmlns:a14="http://schemas.microsoft.com/office/drawing/2010/main" val="0"/>
              </a:ext>
            </a:extLst>
          </a:blip>
          <a:srcRect l="6885" r="19715"/>
          <a:stretch/>
        </p:blipFill>
        <p:spPr>
          <a:xfrm>
            <a:off x="5116653" y="1051095"/>
            <a:ext cx="2378156" cy="1800000"/>
          </a:xfrm>
          <a:prstGeom prst="rect">
            <a:avLst/>
          </a:prstGeom>
        </p:spPr>
      </p:pic>
      <p:pic>
        <p:nvPicPr>
          <p:cNvPr id="6" name="Picture 5">
            <a:extLst>
              <a:ext uri="{FF2B5EF4-FFF2-40B4-BE49-F238E27FC236}">
                <a16:creationId xmlns:a16="http://schemas.microsoft.com/office/drawing/2014/main" id="{8CDE1F58-54FE-434A-8223-BAA002E5A1C1}"/>
              </a:ext>
            </a:extLst>
          </p:cNvPr>
          <p:cNvPicPr>
            <a:picLocks noChangeAspect="1"/>
          </p:cNvPicPr>
          <p:nvPr/>
        </p:nvPicPr>
        <p:blipFill rotWithShape="1">
          <a:blip r:embed="rId3">
            <a:extLst>
              <a:ext uri="{28A0092B-C50C-407E-A947-70E740481C1C}">
                <a14:useLocalDpi xmlns:a14="http://schemas.microsoft.com/office/drawing/2010/main" val="0"/>
              </a:ext>
            </a:extLst>
          </a:blip>
          <a:srcRect l="23682" r="17836"/>
          <a:stretch/>
        </p:blipFill>
        <p:spPr>
          <a:xfrm>
            <a:off x="7494809" y="1051095"/>
            <a:ext cx="1894820" cy="1800000"/>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63E17BAC-8F9A-4FDD-A9C7-F86B67941D5E}"/>
              </a:ext>
            </a:extLst>
          </p:cNvPr>
          <p:cNvPicPr>
            <a:picLocks noChangeAspect="1"/>
          </p:cNvPicPr>
          <p:nvPr/>
        </p:nvPicPr>
        <p:blipFill rotWithShape="1">
          <a:blip r:embed="rId4">
            <a:extLst>
              <a:ext uri="{28A0092B-C50C-407E-A947-70E740481C1C}">
                <a14:useLocalDpi xmlns:a14="http://schemas.microsoft.com/office/drawing/2010/main" val="0"/>
              </a:ext>
            </a:extLst>
          </a:blip>
          <a:srcRect l="31108" r="32656"/>
          <a:stretch/>
        </p:blipFill>
        <p:spPr>
          <a:xfrm>
            <a:off x="9389629" y="1051095"/>
            <a:ext cx="1174034" cy="180000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50DE3B8D-737D-47DE-B154-9CDDC8D24DCF}"/>
              </a:ext>
            </a:extLst>
          </p:cNvPr>
          <p:cNvPicPr>
            <a:picLocks noChangeAspect="1"/>
          </p:cNvPicPr>
          <p:nvPr/>
        </p:nvPicPr>
        <p:blipFill rotWithShape="1">
          <a:blip r:embed="rId5">
            <a:extLst>
              <a:ext uri="{28A0092B-C50C-407E-A947-70E740481C1C}">
                <a14:useLocalDpi xmlns:a14="http://schemas.microsoft.com/office/drawing/2010/main" val="0"/>
              </a:ext>
            </a:extLst>
          </a:blip>
          <a:srcRect l="31826" r="31010"/>
          <a:stretch/>
        </p:blipFill>
        <p:spPr>
          <a:xfrm>
            <a:off x="10563663" y="1051095"/>
            <a:ext cx="1204122" cy="1800000"/>
          </a:xfrm>
          <a:prstGeom prst="rect">
            <a:avLst/>
          </a:prstGeom>
        </p:spPr>
      </p:pic>
      <p:pic>
        <p:nvPicPr>
          <p:cNvPr id="22" name="Picture 21" descr="A picture containing sky, different, various, line&#10;&#10;Description automatically generated">
            <a:extLst>
              <a:ext uri="{FF2B5EF4-FFF2-40B4-BE49-F238E27FC236}">
                <a16:creationId xmlns:a16="http://schemas.microsoft.com/office/drawing/2014/main" id="{7F0FCF72-36CD-4272-849C-64283F3E0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6653" y="3705999"/>
            <a:ext cx="3014579" cy="2880000"/>
          </a:xfrm>
          <a:prstGeom prst="rect">
            <a:avLst/>
          </a:prstGeom>
        </p:spPr>
      </p:pic>
      <p:pic>
        <p:nvPicPr>
          <p:cNvPr id="24" name="Picture 23">
            <a:extLst>
              <a:ext uri="{FF2B5EF4-FFF2-40B4-BE49-F238E27FC236}">
                <a16:creationId xmlns:a16="http://schemas.microsoft.com/office/drawing/2014/main" id="{B7668712-0A09-4F67-B4F9-516A429165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8985" y="3705999"/>
            <a:ext cx="3628800" cy="2880000"/>
          </a:xfrm>
          <a:prstGeom prst="rect">
            <a:avLst/>
          </a:prstGeom>
        </p:spPr>
      </p:pic>
    </p:spTree>
    <p:extLst>
      <p:ext uri="{BB962C8B-B14F-4D97-AF65-F5344CB8AC3E}">
        <p14:creationId xmlns:p14="http://schemas.microsoft.com/office/powerpoint/2010/main" val="217608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jeto Construct - Exp. Criativa" id="{ECD4EFC8-94AB-4257-9B2D-01AE9D75B156}" vid="{AC2FAC5B-6934-4BC3-8035-C92D0922A617}"/>
    </a:ext>
  </a:extLst>
</a:theme>
</file>

<file path=docProps/app.xml><?xml version="1.0" encoding="utf-8"?>
<Properties xmlns="http://schemas.openxmlformats.org/officeDocument/2006/extended-properties" xmlns:vt="http://schemas.openxmlformats.org/officeDocument/2006/docPropsVTypes">
  <Template>GDD</Template>
  <TotalTime>536</TotalTime>
  <Words>996</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Arabic Typesetting</vt:lpstr>
      <vt:lpstr>Arial</vt:lpstr>
      <vt:lpstr>Calibri</vt:lpstr>
      <vt:lpstr>Calibri Light</vt:lpstr>
      <vt:lpstr>Elephant</vt:lpstr>
      <vt:lpstr>Footlight MT Light</vt:lpstr>
      <vt:lpstr>Tema do Office</vt:lpstr>
      <vt:lpstr>Poison Era</vt:lpstr>
      <vt:lpstr>Índice</vt:lpstr>
      <vt:lpstr>Índice</vt:lpstr>
      <vt:lpstr>Resumo</vt:lpstr>
      <vt:lpstr>História</vt:lpstr>
      <vt:lpstr>Gameplay</vt:lpstr>
      <vt:lpstr>Personagens*</vt:lpstr>
      <vt:lpstr>Personagens*</vt:lpstr>
      <vt:lpstr>Inimigos</vt:lpstr>
      <vt:lpstr>Inimigos*</vt:lpstr>
      <vt:lpstr>Controles</vt:lpstr>
      <vt:lpstr>Câmera</vt:lpstr>
      <vt:lpstr>Universo*</vt:lpstr>
      <vt:lpstr>Universo*</vt:lpstr>
      <vt:lpstr>Interface* (HUD)</vt:lpstr>
      <vt:lpstr>Cutscenes*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Poison Era</dc:title>
  <dc:creator>Daniela Lima</dc:creator>
  <cp:lastModifiedBy>Daniela Lima</cp:lastModifiedBy>
  <cp:revision>2</cp:revision>
  <dcterms:created xsi:type="dcterms:W3CDTF">2022-03-20T16:02:59Z</dcterms:created>
  <dcterms:modified xsi:type="dcterms:W3CDTF">2022-03-21T01:40:39Z</dcterms:modified>
</cp:coreProperties>
</file>